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9" r:id="rId3"/>
    <p:sldId id="291" r:id="rId4"/>
    <p:sldId id="306" r:id="rId5"/>
    <p:sldId id="294" r:id="rId6"/>
    <p:sldId id="296" r:id="rId7"/>
    <p:sldId id="298" r:id="rId8"/>
    <p:sldId id="299" r:id="rId9"/>
    <p:sldId id="300" r:id="rId10"/>
    <p:sldId id="302" r:id="rId11"/>
    <p:sldId id="303" r:id="rId12"/>
    <p:sldId id="304" r:id="rId13"/>
    <p:sldId id="307" r:id="rId14"/>
    <p:sldId id="308" r:id="rId15"/>
    <p:sldId id="310" r:id="rId16"/>
    <p:sldId id="320" r:id="rId17"/>
    <p:sldId id="309" r:id="rId18"/>
    <p:sldId id="311" r:id="rId19"/>
    <p:sldId id="314" r:id="rId20"/>
    <p:sldId id="321" r:id="rId21"/>
    <p:sldId id="316" r:id="rId22"/>
    <p:sldId id="317" r:id="rId23"/>
    <p:sldId id="318" r:id="rId24"/>
    <p:sldId id="305" r:id="rId25"/>
    <p:sldId id="312" r:id="rId26"/>
    <p:sldId id="313" r:id="rId2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Fira Sans" panose="020B0503050000020004" pitchFamily="34" charset="0"/>
      <p:regular r:id="rId30"/>
      <p:bold r:id="rId31"/>
      <p:italic r:id="rId32"/>
      <p:boldItalic r:id="rId33"/>
    </p:embeddedFont>
    <p:embeddedFont>
      <p:font typeface="Fira Sans Condensed" panose="020B0503050000020004" pitchFamily="3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E79B8C-1AF8-4BC5-955B-7569D0C6A63C}">
  <a:tblStyle styleId="{23E79B8C-1AF8-4BC5-955B-7569D0C6A6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4"/>
    <p:restoredTop sz="94702"/>
  </p:normalViewPr>
  <p:slideViewPr>
    <p:cSldViewPr snapToGrid="0" snapToObjects="1">
      <p:cViewPr varScale="1">
        <p:scale>
          <a:sx n="131" d="100"/>
          <a:sy n="131" d="100"/>
        </p:scale>
        <p:origin x="10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834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372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257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1763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0773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7867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772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0270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9804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6028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7349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5193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094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7069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361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1928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361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643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603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826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884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64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987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55a814a6b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55a814a6b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639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442850"/>
            <a:ext cx="4646700" cy="17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211650"/>
            <a:ext cx="46467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118925"/>
            <a:ext cx="8229600" cy="3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Condensed"/>
              <a:buNone/>
              <a:defRPr sz="26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Condensed"/>
              <a:buNone/>
              <a:defRPr sz="26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Condensed"/>
              <a:buNone/>
              <a:defRPr sz="26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Condensed"/>
              <a:buNone/>
              <a:defRPr sz="26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Condensed"/>
              <a:buNone/>
              <a:defRPr sz="26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Condensed"/>
              <a:buNone/>
              <a:defRPr sz="26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Condensed"/>
              <a:buNone/>
              <a:defRPr sz="26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Condensed"/>
              <a:buNone/>
              <a:defRPr sz="26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Condensed"/>
              <a:buNone/>
              <a:defRPr sz="26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18925"/>
            <a:ext cx="8229600" cy="3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" y="1442850"/>
            <a:ext cx="4646700" cy="17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Building’s EUI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457200" y="3211650"/>
            <a:ext cx="46467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Kevin Chew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5161886" y="1454330"/>
            <a:ext cx="3524917" cy="3284749"/>
            <a:chOff x="3080224" y="1447275"/>
            <a:chExt cx="3524917" cy="3284749"/>
          </a:xfrm>
        </p:grpSpPr>
        <p:sp>
          <p:nvSpPr>
            <p:cNvPr id="49" name="Google Shape;49;p15"/>
            <p:cNvSpPr/>
            <p:nvPr/>
          </p:nvSpPr>
          <p:spPr>
            <a:xfrm>
              <a:off x="3080224" y="4209933"/>
              <a:ext cx="3524917" cy="520651"/>
            </a:xfrm>
            <a:custGeom>
              <a:avLst/>
              <a:gdLst/>
              <a:ahLst/>
              <a:cxnLst/>
              <a:rect l="l" t="t" r="r" b="b"/>
              <a:pathLst>
                <a:path w="61399" h="9069" extrusionOk="0">
                  <a:moveTo>
                    <a:pt x="58008" y="1"/>
                  </a:moveTo>
                  <a:cubicBezTo>
                    <a:pt x="56620" y="1"/>
                    <a:pt x="55318" y="1681"/>
                    <a:pt x="55249" y="3775"/>
                  </a:cubicBezTo>
                  <a:cubicBezTo>
                    <a:pt x="55049" y="2575"/>
                    <a:pt x="54143" y="2139"/>
                    <a:pt x="53465" y="2139"/>
                  </a:cubicBezTo>
                  <a:cubicBezTo>
                    <a:pt x="53374" y="2139"/>
                    <a:pt x="53288" y="2147"/>
                    <a:pt x="53207" y="2162"/>
                  </a:cubicBezTo>
                  <a:cubicBezTo>
                    <a:pt x="52753" y="2238"/>
                    <a:pt x="52375" y="3271"/>
                    <a:pt x="52476" y="4909"/>
                  </a:cubicBezTo>
                  <a:cubicBezTo>
                    <a:pt x="51871" y="3397"/>
                    <a:pt x="50258" y="1229"/>
                    <a:pt x="48569" y="1003"/>
                  </a:cubicBezTo>
                  <a:cubicBezTo>
                    <a:pt x="48229" y="959"/>
                    <a:pt x="47904" y="938"/>
                    <a:pt x="47596" y="938"/>
                  </a:cubicBezTo>
                  <a:cubicBezTo>
                    <a:pt x="43843" y="938"/>
                    <a:pt x="42431" y="4034"/>
                    <a:pt x="42268" y="6270"/>
                  </a:cubicBezTo>
                  <a:cubicBezTo>
                    <a:pt x="41911" y="6002"/>
                    <a:pt x="41489" y="5870"/>
                    <a:pt x="41068" y="5870"/>
                  </a:cubicBezTo>
                  <a:cubicBezTo>
                    <a:pt x="40658" y="5870"/>
                    <a:pt x="40248" y="5996"/>
                    <a:pt x="39899" y="6245"/>
                  </a:cubicBezTo>
                  <a:cubicBezTo>
                    <a:pt x="39546" y="4834"/>
                    <a:pt x="38311" y="3826"/>
                    <a:pt x="36849" y="3775"/>
                  </a:cubicBezTo>
                  <a:cubicBezTo>
                    <a:pt x="35236" y="3775"/>
                    <a:pt x="33926" y="5086"/>
                    <a:pt x="33699" y="6774"/>
                  </a:cubicBezTo>
                  <a:cubicBezTo>
                    <a:pt x="33240" y="6316"/>
                    <a:pt x="32596" y="6042"/>
                    <a:pt x="31945" y="6042"/>
                  </a:cubicBezTo>
                  <a:cubicBezTo>
                    <a:pt x="31916" y="6042"/>
                    <a:pt x="31887" y="6042"/>
                    <a:pt x="31859" y="6044"/>
                  </a:cubicBezTo>
                  <a:cubicBezTo>
                    <a:pt x="30800" y="6044"/>
                    <a:pt x="29893" y="6623"/>
                    <a:pt x="29616" y="7430"/>
                  </a:cubicBezTo>
                  <a:cubicBezTo>
                    <a:pt x="29187" y="7279"/>
                    <a:pt x="28734" y="7228"/>
                    <a:pt x="28280" y="7228"/>
                  </a:cubicBezTo>
                  <a:cubicBezTo>
                    <a:pt x="28103" y="7228"/>
                    <a:pt x="27902" y="7228"/>
                    <a:pt x="27725" y="7253"/>
                  </a:cubicBezTo>
                  <a:cubicBezTo>
                    <a:pt x="27801" y="7052"/>
                    <a:pt x="27826" y="6825"/>
                    <a:pt x="27826" y="6598"/>
                  </a:cubicBezTo>
                  <a:cubicBezTo>
                    <a:pt x="27877" y="5590"/>
                    <a:pt x="27095" y="4733"/>
                    <a:pt x="26087" y="4682"/>
                  </a:cubicBezTo>
                  <a:cubicBezTo>
                    <a:pt x="25306" y="4708"/>
                    <a:pt x="24650" y="5212"/>
                    <a:pt x="24424" y="5943"/>
                  </a:cubicBezTo>
                  <a:cubicBezTo>
                    <a:pt x="24298" y="5640"/>
                    <a:pt x="24020" y="5439"/>
                    <a:pt x="23718" y="5413"/>
                  </a:cubicBezTo>
                  <a:cubicBezTo>
                    <a:pt x="23315" y="5413"/>
                    <a:pt x="22987" y="5791"/>
                    <a:pt x="22861" y="6321"/>
                  </a:cubicBezTo>
                  <a:cubicBezTo>
                    <a:pt x="22634" y="6195"/>
                    <a:pt x="22357" y="6119"/>
                    <a:pt x="22105" y="6119"/>
                  </a:cubicBezTo>
                  <a:cubicBezTo>
                    <a:pt x="21147" y="6170"/>
                    <a:pt x="20391" y="6976"/>
                    <a:pt x="20441" y="7934"/>
                  </a:cubicBezTo>
                  <a:cubicBezTo>
                    <a:pt x="19458" y="7049"/>
                    <a:pt x="18212" y="6572"/>
                    <a:pt x="16912" y="6572"/>
                  </a:cubicBezTo>
                  <a:cubicBezTo>
                    <a:pt x="16879" y="6572"/>
                    <a:pt x="16845" y="6572"/>
                    <a:pt x="16812" y="6573"/>
                  </a:cubicBezTo>
                  <a:cubicBezTo>
                    <a:pt x="16081" y="6573"/>
                    <a:pt x="15350" y="6699"/>
                    <a:pt x="14670" y="6976"/>
                  </a:cubicBezTo>
                  <a:cubicBezTo>
                    <a:pt x="14796" y="5993"/>
                    <a:pt x="14518" y="5086"/>
                    <a:pt x="13838" y="4682"/>
                  </a:cubicBezTo>
                  <a:cubicBezTo>
                    <a:pt x="13593" y="4532"/>
                    <a:pt x="13321" y="4459"/>
                    <a:pt x="13038" y="4459"/>
                  </a:cubicBezTo>
                  <a:cubicBezTo>
                    <a:pt x="12564" y="4459"/>
                    <a:pt x="12062" y="4666"/>
                    <a:pt x="11620" y="5061"/>
                  </a:cubicBezTo>
                  <a:cubicBezTo>
                    <a:pt x="10662" y="2817"/>
                    <a:pt x="8595" y="1255"/>
                    <a:pt x="6201" y="1255"/>
                  </a:cubicBezTo>
                  <a:cubicBezTo>
                    <a:pt x="4487" y="1280"/>
                    <a:pt x="1" y="3095"/>
                    <a:pt x="1" y="9068"/>
                  </a:cubicBezTo>
                  <a:lnTo>
                    <a:pt x="61398" y="9068"/>
                  </a:lnTo>
                  <a:cubicBezTo>
                    <a:pt x="61398" y="2333"/>
                    <a:pt x="59643" y="1"/>
                    <a:pt x="58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3223464" y="2063693"/>
              <a:ext cx="2383261" cy="91224"/>
            </a:xfrm>
            <a:custGeom>
              <a:avLst/>
              <a:gdLst/>
              <a:ahLst/>
              <a:cxnLst/>
              <a:rect l="l" t="t" r="r" b="b"/>
              <a:pathLst>
                <a:path w="41513" h="1589" extrusionOk="0">
                  <a:moveTo>
                    <a:pt x="1" y="0"/>
                  </a:moveTo>
                  <a:lnTo>
                    <a:pt x="1" y="1588"/>
                  </a:lnTo>
                  <a:lnTo>
                    <a:pt x="41512" y="1588"/>
                  </a:lnTo>
                  <a:lnTo>
                    <a:pt x="41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3223464" y="2149063"/>
              <a:ext cx="2383261" cy="2580005"/>
            </a:xfrm>
            <a:custGeom>
              <a:avLst/>
              <a:gdLst/>
              <a:ahLst/>
              <a:cxnLst/>
              <a:rect l="l" t="t" r="r" b="b"/>
              <a:pathLst>
                <a:path w="41513" h="44940" extrusionOk="0">
                  <a:moveTo>
                    <a:pt x="1" y="0"/>
                  </a:moveTo>
                  <a:lnTo>
                    <a:pt x="1" y="44940"/>
                  </a:lnTo>
                  <a:lnTo>
                    <a:pt x="41512" y="44940"/>
                  </a:lnTo>
                  <a:lnTo>
                    <a:pt x="41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4644446" y="4648033"/>
              <a:ext cx="962306" cy="81063"/>
            </a:xfrm>
            <a:custGeom>
              <a:avLst/>
              <a:gdLst/>
              <a:ahLst/>
              <a:cxnLst/>
              <a:rect l="l" t="t" r="r" b="b"/>
              <a:pathLst>
                <a:path w="16762" h="1412" extrusionOk="0">
                  <a:moveTo>
                    <a:pt x="1" y="0"/>
                  </a:moveTo>
                  <a:lnTo>
                    <a:pt x="1" y="1412"/>
                  </a:lnTo>
                  <a:lnTo>
                    <a:pt x="16761" y="1412"/>
                  </a:lnTo>
                  <a:lnTo>
                    <a:pt x="16761" y="0"/>
                  </a:lnTo>
                  <a:close/>
                </a:path>
              </a:pathLst>
            </a:custGeom>
            <a:solidFill>
              <a:srgbClr val="DFE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3223464" y="4648033"/>
              <a:ext cx="369031" cy="81063"/>
            </a:xfrm>
            <a:custGeom>
              <a:avLst/>
              <a:gdLst/>
              <a:ahLst/>
              <a:cxnLst/>
              <a:rect l="l" t="t" r="r" b="b"/>
              <a:pathLst>
                <a:path w="6428" h="1412" extrusionOk="0">
                  <a:moveTo>
                    <a:pt x="1" y="0"/>
                  </a:moveTo>
                  <a:lnTo>
                    <a:pt x="1" y="1412"/>
                  </a:lnTo>
                  <a:lnTo>
                    <a:pt x="6428" y="1412"/>
                  </a:lnTo>
                  <a:lnTo>
                    <a:pt x="6428" y="0"/>
                  </a:lnTo>
                  <a:close/>
                </a:path>
              </a:pathLst>
            </a:custGeom>
            <a:solidFill>
              <a:srgbClr val="DFE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5606713" y="2149063"/>
              <a:ext cx="855237" cy="2580005"/>
            </a:xfrm>
            <a:custGeom>
              <a:avLst/>
              <a:gdLst/>
              <a:ahLst/>
              <a:cxnLst/>
              <a:rect l="l" t="t" r="r" b="b"/>
              <a:pathLst>
                <a:path w="14897" h="44940" extrusionOk="0">
                  <a:moveTo>
                    <a:pt x="0" y="0"/>
                  </a:moveTo>
                  <a:lnTo>
                    <a:pt x="0" y="44940"/>
                  </a:lnTo>
                  <a:lnTo>
                    <a:pt x="14896" y="44940"/>
                  </a:lnTo>
                  <a:lnTo>
                    <a:pt x="148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5606713" y="4648033"/>
              <a:ext cx="855237" cy="81063"/>
            </a:xfrm>
            <a:custGeom>
              <a:avLst/>
              <a:gdLst/>
              <a:ahLst/>
              <a:cxnLst/>
              <a:rect l="l" t="t" r="r" b="b"/>
              <a:pathLst>
                <a:path w="14897" h="1412" extrusionOk="0">
                  <a:moveTo>
                    <a:pt x="0" y="0"/>
                  </a:moveTo>
                  <a:lnTo>
                    <a:pt x="0" y="1412"/>
                  </a:lnTo>
                  <a:lnTo>
                    <a:pt x="14896" y="1412"/>
                  </a:lnTo>
                  <a:lnTo>
                    <a:pt x="14896" y="0"/>
                  </a:lnTo>
                  <a:close/>
                </a:path>
              </a:pathLst>
            </a:custGeom>
            <a:solidFill>
              <a:srgbClr val="B8C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3592445" y="1525411"/>
              <a:ext cx="709128" cy="3203650"/>
            </a:xfrm>
            <a:custGeom>
              <a:avLst/>
              <a:gdLst/>
              <a:ahLst/>
              <a:cxnLst/>
              <a:rect l="l" t="t" r="r" b="b"/>
              <a:pathLst>
                <a:path w="12352" h="55803" extrusionOk="0">
                  <a:moveTo>
                    <a:pt x="1" y="0"/>
                  </a:moveTo>
                  <a:lnTo>
                    <a:pt x="1" y="55803"/>
                  </a:lnTo>
                  <a:lnTo>
                    <a:pt x="12351" y="55803"/>
                  </a:lnTo>
                  <a:lnTo>
                    <a:pt x="12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3592445" y="1525411"/>
              <a:ext cx="188190" cy="3203650"/>
            </a:xfrm>
            <a:custGeom>
              <a:avLst/>
              <a:gdLst/>
              <a:ahLst/>
              <a:cxnLst/>
              <a:rect l="l" t="t" r="r" b="b"/>
              <a:pathLst>
                <a:path w="3278" h="55803" extrusionOk="0">
                  <a:moveTo>
                    <a:pt x="1" y="0"/>
                  </a:moveTo>
                  <a:lnTo>
                    <a:pt x="1" y="55803"/>
                  </a:lnTo>
                  <a:lnTo>
                    <a:pt x="3278" y="55803"/>
                  </a:lnTo>
                  <a:lnTo>
                    <a:pt x="3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947016" y="1525411"/>
              <a:ext cx="94095" cy="3203650"/>
            </a:xfrm>
            <a:custGeom>
              <a:avLst/>
              <a:gdLst/>
              <a:ahLst/>
              <a:cxnLst/>
              <a:rect l="l" t="t" r="r" b="b"/>
              <a:pathLst>
                <a:path w="1639" h="55803" extrusionOk="0">
                  <a:moveTo>
                    <a:pt x="0" y="0"/>
                  </a:moveTo>
                  <a:lnTo>
                    <a:pt x="0" y="55803"/>
                  </a:lnTo>
                  <a:lnTo>
                    <a:pt x="1638" y="5580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3592445" y="1447275"/>
              <a:ext cx="709128" cy="78192"/>
            </a:xfrm>
            <a:custGeom>
              <a:avLst/>
              <a:gdLst/>
              <a:ahLst/>
              <a:cxnLst/>
              <a:rect l="l" t="t" r="r" b="b"/>
              <a:pathLst>
                <a:path w="12352" h="1362" extrusionOk="0">
                  <a:moveTo>
                    <a:pt x="1" y="0"/>
                  </a:moveTo>
                  <a:lnTo>
                    <a:pt x="1" y="1361"/>
                  </a:lnTo>
                  <a:lnTo>
                    <a:pt x="12351" y="1361"/>
                  </a:lnTo>
                  <a:lnTo>
                    <a:pt x="123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3592445" y="1971090"/>
              <a:ext cx="709128" cy="42024"/>
            </a:xfrm>
            <a:custGeom>
              <a:avLst/>
              <a:gdLst/>
              <a:ahLst/>
              <a:cxnLst/>
              <a:rect l="l" t="t" r="r" b="b"/>
              <a:pathLst>
                <a:path w="12352" h="732" extrusionOk="0">
                  <a:moveTo>
                    <a:pt x="1" y="0"/>
                  </a:moveTo>
                  <a:lnTo>
                    <a:pt x="1" y="731"/>
                  </a:lnTo>
                  <a:lnTo>
                    <a:pt x="12351" y="731"/>
                  </a:lnTo>
                  <a:lnTo>
                    <a:pt x="123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592445" y="2727877"/>
              <a:ext cx="709128" cy="41967"/>
            </a:xfrm>
            <a:custGeom>
              <a:avLst/>
              <a:gdLst/>
              <a:ahLst/>
              <a:cxnLst/>
              <a:rect l="l" t="t" r="r" b="b"/>
              <a:pathLst>
                <a:path w="12352" h="731" extrusionOk="0">
                  <a:moveTo>
                    <a:pt x="1" y="0"/>
                  </a:moveTo>
                  <a:lnTo>
                    <a:pt x="1" y="731"/>
                  </a:lnTo>
                  <a:lnTo>
                    <a:pt x="12351" y="731"/>
                  </a:lnTo>
                  <a:lnTo>
                    <a:pt x="123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592445" y="3484664"/>
              <a:ext cx="709128" cy="41967"/>
            </a:xfrm>
            <a:custGeom>
              <a:avLst/>
              <a:gdLst/>
              <a:ahLst/>
              <a:cxnLst/>
              <a:rect l="l" t="t" r="r" b="b"/>
              <a:pathLst>
                <a:path w="12352" h="731" extrusionOk="0">
                  <a:moveTo>
                    <a:pt x="1" y="0"/>
                  </a:moveTo>
                  <a:lnTo>
                    <a:pt x="1" y="731"/>
                  </a:lnTo>
                  <a:lnTo>
                    <a:pt x="12351" y="731"/>
                  </a:lnTo>
                  <a:lnTo>
                    <a:pt x="123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592445" y="4239958"/>
              <a:ext cx="709128" cy="43459"/>
            </a:xfrm>
            <a:custGeom>
              <a:avLst/>
              <a:gdLst/>
              <a:ahLst/>
              <a:cxnLst/>
              <a:rect l="l" t="t" r="r" b="b"/>
              <a:pathLst>
                <a:path w="12352" h="757" extrusionOk="0">
                  <a:moveTo>
                    <a:pt x="1" y="1"/>
                  </a:moveTo>
                  <a:lnTo>
                    <a:pt x="1" y="757"/>
                  </a:lnTo>
                  <a:lnTo>
                    <a:pt x="12351" y="757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301529" y="1447275"/>
              <a:ext cx="342967" cy="3281785"/>
            </a:xfrm>
            <a:custGeom>
              <a:avLst/>
              <a:gdLst/>
              <a:ahLst/>
              <a:cxnLst/>
              <a:rect l="l" t="t" r="r" b="b"/>
              <a:pathLst>
                <a:path w="5974" h="57164" extrusionOk="0">
                  <a:moveTo>
                    <a:pt x="0" y="0"/>
                  </a:moveTo>
                  <a:lnTo>
                    <a:pt x="0" y="57164"/>
                  </a:lnTo>
                  <a:lnTo>
                    <a:pt x="5974" y="57164"/>
                  </a:lnTo>
                  <a:lnTo>
                    <a:pt x="59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301529" y="1447275"/>
              <a:ext cx="342967" cy="78192"/>
            </a:xfrm>
            <a:custGeom>
              <a:avLst/>
              <a:gdLst/>
              <a:ahLst/>
              <a:cxnLst/>
              <a:rect l="l" t="t" r="r" b="b"/>
              <a:pathLst>
                <a:path w="5974" h="1362" extrusionOk="0">
                  <a:moveTo>
                    <a:pt x="0" y="0"/>
                  </a:moveTo>
                  <a:lnTo>
                    <a:pt x="0" y="1361"/>
                  </a:lnTo>
                  <a:lnTo>
                    <a:pt x="5974" y="1361"/>
                  </a:lnTo>
                  <a:lnTo>
                    <a:pt x="59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4301529" y="1971090"/>
              <a:ext cx="342967" cy="42024"/>
            </a:xfrm>
            <a:custGeom>
              <a:avLst/>
              <a:gdLst/>
              <a:ahLst/>
              <a:cxnLst/>
              <a:rect l="l" t="t" r="r" b="b"/>
              <a:pathLst>
                <a:path w="5974" h="732" extrusionOk="0">
                  <a:moveTo>
                    <a:pt x="0" y="0"/>
                  </a:moveTo>
                  <a:lnTo>
                    <a:pt x="0" y="731"/>
                  </a:lnTo>
                  <a:lnTo>
                    <a:pt x="5974" y="731"/>
                  </a:lnTo>
                  <a:lnTo>
                    <a:pt x="59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4301529" y="2727877"/>
              <a:ext cx="342967" cy="41967"/>
            </a:xfrm>
            <a:custGeom>
              <a:avLst/>
              <a:gdLst/>
              <a:ahLst/>
              <a:cxnLst/>
              <a:rect l="l" t="t" r="r" b="b"/>
              <a:pathLst>
                <a:path w="5974" h="731" extrusionOk="0">
                  <a:moveTo>
                    <a:pt x="0" y="0"/>
                  </a:moveTo>
                  <a:lnTo>
                    <a:pt x="0" y="731"/>
                  </a:lnTo>
                  <a:lnTo>
                    <a:pt x="5974" y="731"/>
                  </a:lnTo>
                  <a:lnTo>
                    <a:pt x="59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4301529" y="3484664"/>
              <a:ext cx="342967" cy="41967"/>
            </a:xfrm>
            <a:custGeom>
              <a:avLst/>
              <a:gdLst/>
              <a:ahLst/>
              <a:cxnLst/>
              <a:rect l="l" t="t" r="r" b="b"/>
              <a:pathLst>
                <a:path w="5974" h="731" extrusionOk="0">
                  <a:moveTo>
                    <a:pt x="0" y="0"/>
                  </a:moveTo>
                  <a:lnTo>
                    <a:pt x="0" y="731"/>
                  </a:lnTo>
                  <a:lnTo>
                    <a:pt x="5974" y="731"/>
                  </a:lnTo>
                  <a:lnTo>
                    <a:pt x="59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4301529" y="4239958"/>
              <a:ext cx="342967" cy="43459"/>
            </a:xfrm>
            <a:custGeom>
              <a:avLst/>
              <a:gdLst/>
              <a:ahLst/>
              <a:cxnLst/>
              <a:rect l="l" t="t" r="r" b="b"/>
              <a:pathLst>
                <a:path w="5974" h="757" extrusionOk="0">
                  <a:moveTo>
                    <a:pt x="0" y="1"/>
                  </a:moveTo>
                  <a:lnTo>
                    <a:pt x="0" y="757"/>
                  </a:lnTo>
                  <a:lnTo>
                    <a:pt x="5974" y="757"/>
                  </a:lnTo>
                  <a:lnTo>
                    <a:pt x="59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5606713" y="2063693"/>
              <a:ext cx="855237" cy="85426"/>
            </a:xfrm>
            <a:custGeom>
              <a:avLst/>
              <a:gdLst/>
              <a:ahLst/>
              <a:cxnLst/>
              <a:rect l="l" t="t" r="r" b="b"/>
              <a:pathLst>
                <a:path w="14897" h="1488" extrusionOk="0">
                  <a:moveTo>
                    <a:pt x="0" y="0"/>
                  </a:moveTo>
                  <a:lnTo>
                    <a:pt x="0" y="1487"/>
                  </a:lnTo>
                  <a:lnTo>
                    <a:pt x="14896" y="1487"/>
                  </a:lnTo>
                  <a:lnTo>
                    <a:pt x="148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4763114" y="4209588"/>
              <a:ext cx="724973" cy="438498"/>
            </a:xfrm>
            <a:custGeom>
              <a:avLst/>
              <a:gdLst/>
              <a:ahLst/>
              <a:cxnLst/>
              <a:rect l="l" t="t" r="r" b="b"/>
              <a:pathLst>
                <a:path w="12628" h="7638" extrusionOk="0">
                  <a:moveTo>
                    <a:pt x="0" y="0"/>
                  </a:moveTo>
                  <a:lnTo>
                    <a:pt x="0" y="7637"/>
                  </a:lnTo>
                  <a:lnTo>
                    <a:pt x="12628" y="7637"/>
                  </a:lnTo>
                  <a:lnTo>
                    <a:pt x="126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4763114" y="4289159"/>
              <a:ext cx="724973" cy="20323"/>
            </a:xfrm>
            <a:custGeom>
              <a:avLst/>
              <a:gdLst/>
              <a:ahLst/>
              <a:cxnLst/>
              <a:rect l="l" t="t" r="r" b="b"/>
              <a:pathLst>
                <a:path w="12628" h="354" extrusionOk="0">
                  <a:moveTo>
                    <a:pt x="0" y="1"/>
                  </a:moveTo>
                  <a:lnTo>
                    <a:pt x="0" y="354"/>
                  </a:lnTo>
                  <a:lnTo>
                    <a:pt x="12628" y="354"/>
                  </a:lnTo>
                  <a:lnTo>
                    <a:pt x="12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4977258" y="4209588"/>
              <a:ext cx="21758" cy="438498"/>
            </a:xfrm>
            <a:custGeom>
              <a:avLst/>
              <a:gdLst/>
              <a:ahLst/>
              <a:cxnLst/>
              <a:rect l="l" t="t" r="r" b="b"/>
              <a:pathLst>
                <a:path w="379" h="7638" extrusionOk="0">
                  <a:moveTo>
                    <a:pt x="1" y="0"/>
                  </a:moveTo>
                  <a:lnTo>
                    <a:pt x="1" y="7637"/>
                  </a:lnTo>
                  <a:lnTo>
                    <a:pt x="379" y="7637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5252199" y="4209588"/>
              <a:ext cx="20323" cy="438498"/>
            </a:xfrm>
            <a:custGeom>
              <a:avLst/>
              <a:gdLst/>
              <a:ahLst/>
              <a:cxnLst/>
              <a:rect l="l" t="t" r="r" b="b"/>
              <a:pathLst>
                <a:path w="354" h="7638" extrusionOk="0">
                  <a:moveTo>
                    <a:pt x="0" y="0"/>
                  </a:moveTo>
                  <a:lnTo>
                    <a:pt x="0" y="7637"/>
                  </a:lnTo>
                  <a:lnTo>
                    <a:pt x="353" y="7637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4763114" y="2302406"/>
              <a:ext cx="299565" cy="69524"/>
            </a:xfrm>
            <a:custGeom>
              <a:avLst/>
              <a:gdLst/>
              <a:ahLst/>
              <a:cxnLst/>
              <a:rect l="l" t="t" r="r" b="b"/>
              <a:pathLst>
                <a:path w="5218" h="1211" extrusionOk="0">
                  <a:moveTo>
                    <a:pt x="0" y="1"/>
                  </a:moveTo>
                  <a:lnTo>
                    <a:pt x="0" y="1211"/>
                  </a:lnTo>
                  <a:lnTo>
                    <a:pt x="5218" y="1211"/>
                  </a:lnTo>
                  <a:lnTo>
                    <a:pt x="52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4763114" y="2484743"/>
              <a:ext cx="299565" cy="69524"/>
            </a:xfrm>
            <a:custGeom>
              <a:avLst/>
              <a:gdLst/>
              <a:ahLst/>
              <a:cxnLst/>
              <a:rect l="l" t="t" r="r" b="b"/>
              <a:pathLst>
                <a:path w="5218" h="1211" extrusionOk="0">
                  <a:moveTo>
                    <a:pt x="0" y="1"/>
                  </a:moveTo>
                  <a:lnTo>
                    <a:pt x="0" y="1211"/>
                  </a:lnTo>
                  <a:lnTo>
                    <a:pt x="5218" y="1211"/>
                  </a:lnTo>
                  <a:lnTo>
                    <a:pt x="52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4763114" y="2667079"/>
              <a:ext cx="299565" cy="69524"/>
            </a:xfrm>
            <a:custGeom>
              <a:avLst/>
              <a:gdLst/>
              <a:ahLst/>
              <a:cxnLst/>
              <a:rect l="l" t="t" r="r" b="b"/>
              <a:pathLst>
                <a:path w="521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5218" y="1210"/>
                  </a:lnTo>
                  <a:lnTo>
                    <a:pt x="52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763114" y="2849415"/>
              <a:ext cx="299565" cy="69524"/>
            </a:xfrm>
            <a:custGeom>
              <a:avLst/>
              <a:gdLst/>
              <a:ahLst/>
              <a:cxnLst/>
              <a:rect l="l" t="t" r="r" b="b"/>
              <a:pathLst>
                <a:path w="521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5218" y="1210"/>
                  </a:lnTo>
                  <a:lnTo>
                    <a:pt x="52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4763114" y="3031751"/>
              <a:ext cx="299565" cy="69466"/>
            </a:xfrm>
            <a:custGeom>
              <a:avLst/>
              <a:gdLst/>
              <a:ahLst/>
              <a:cxnLst/>
              <a:rect l="l" t="t" r="r" b="b"/>
              <a:pathLst>
                <a:path w="521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5218" y="1210"/>
                  </a:lnTo>
                  <a:lnTo>
                    <a:pt x="52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4763114" y="3215465"/>
              <a:ext cx="299565" cy="69524"/>
            </a:xfrm>
            <a:custGeom>
              <a:avLst/>
              <a:gdLst/>
              <a:ahLst/>
              <a:cxnLst/>
              <a:rect l="l" t="t" r="r" b="b"/>
              <a:pathLst>
                <a:path w="5218" h="1211" extrusionOk="0">
                  <a:moveTo>
                    <a:pt x="0" y="1"/>
                  </a:moveTo>
                  <a:lnTo>
                    <a:pt x="0" y="1211"/>
                  </a:lnTo>
                  <a:lnTo>
                    <a:pt x="5218" y="1211"/>
                  </a:lnTo>
                  <a:lnTo>
                    <a:pt x="52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4763114" y="3397802"/>
              <a:ext cx="299565" cy="69524"/>
            </a:xfrm>
            <a:custGeom>
              <a:avLst/>
              <a:gdLst/>
              <a:ahLst/>
              <a:cxnLst/>
              <a:rect l="l" t="t" r="r" b="b"/>
              <a:pathLst>
                <a:path w="5218" h="1211" extrusionOk="0">
                  <a:moveTo>
                    <a:pt x="0" y="1"/>
                  </a:moveTo>
                  <a:lnTo>
                    <a:pt x="0" y="1211"/>
                  </a:lnTo>
                  <a:lnTo>
                    <a:pt x="5218" y="1211"/>
                  </a:lnTo>
                  <a:lnTo>
                    <a:pt x="52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4763114" y="3580138"/>
              <a:ext cx="299565" cy="69524"/>
            </a:xfrm>
            <a:custGeom>
              <a:avLst/>
              <a:gdLst/>
              <a:ahLst/>
              <a:cxnLst/>
              <a:rect l="l" t="t" r="r" b="b"/>
              <a:pathLst>
                <a:path w="521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5218" y="1210"/>
                  </a:lnTo>
                  <a:lnTo>
                    <a:pt x="52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4763114" y="3762474"/>
              <a:ext cx="299565" cy="69524"/>
            </a:xfrm>
            <a:custGeom>
              <a:avLst/>
              <a:gdLst/>
              <a:ahLst/>
              <a:cxnLst/>
              <a:rect l="l" t="t" r="r" b="b"/>
              <a:pathLst>
                <a:path w="521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5218" y="1210"/>
                  </a:lnTo>
                  <a:lnTo>
                    <a:pt x="52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4763114" y="3944810"/>
              <a:ext cx="299565" cy="69466"/>
            </a:xfrm>
            <a:custGeom>
              <a:avLst/>
              <a:gdLst/>
              <a:ahLst/>
              <a:cxnLst/>
              <a:rect l="l" t="t" r="r" b="b"/>
              <a:pathLst>
                <a:path w="521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5218" y="1210"/>
                  </a:lnTo>
                  <a:lnTo>
                    <a:pt x="52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5187095" y="2302406"/>
              <a:ext cx="301001" cy="69524"/>
            </a:xfrm>
            <a:custGeom>
              <a:avLst/>
              <a:gdLst/>
              <a:ahLst/>
              <a:cxnLst/>
              <a:rect l="l" t="t" r="r" b="b"/>
              <a:pathLst>
                <a:path w="5243" h="1211" extrusionOk="0">
                  <a:moveTo>
                    <a:pt x="0" y="1"/>
                  </a:moveTo>
                  <a:lnTo>
                    <a:pt x="0" y="1211"/>
                  </a:lnTo>
                  <a:lnTo>
                    <a:pt x="5243" y="1211"/>
                  </a:lnTo>
                  <a:lnTo>
                    <a:pt x="524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187095" y="2484743"/>
              <a:ext cx="301001" cy="69524"/>
            </a:xfrm>
            <a:custGeom>
              <a:avLst/>
              <a:gdLst/>
              <a:ahLst/>
              <a:cxnLst/>
              <a:rect l="l" t="t" r="r" b="b"/>
              <a:pathLst>
                <a:path w="5243" h="1211" extrusionOk="0">
                  <a:moveTo>
                    <a:pt x="0" y="1"/>
                  </a:moveTo>
                  <a:lnTo>
                    <a:pt x="0" y="1211"/>
                  </a:lnTo>
                  <a:lnTo>
                    <a:pt x="5243" y="1211"/>
                  </a:lnTo>
                  <a:lnTo>
                    <a:pt x="524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5187095" y="2667079"/>
              <a:ext cx="301001" cy="69524"/>
            </a:xfrm>
            <a:custGeom>
              <a:avLst/>
              <a:gdLst/>
              <a:ahLst/>
              <a:cxnLst/>
              <a:rect l="l" t="t" r="r" b="b"/>
              <a:pathLst>
                <a:path w="5243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5243" y="1210"/>
                  </a:lnTo>
                  <a:lnTo>
                    <a:pt x="524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5187095" y="2849415"/>
              <a:ext cx="301001" cy="69524"/>
            </a:xfrm>
            <a:custGeom>
              <a:avLst/>
              <a:gdLst/>
              <a:ahLst/>
              <a:cxnLst/>
              <a:rect l="l" t="t" r="r" b="b"/>
              <a:pathLst>
                <a:path w="5243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5243" y="1210"/>
                  </a:lnTo>
                  <a:lnTo>
                    <a:pt x="524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5187095" y="3031751"/>
              <a:ext cx="301001" cy="69466"/>
            </a:xfrm>
            <a:custGeom>
              <a:avLst/>
              <a:gdLst/>
              <a:ahLst/>
              <a:cxnLst/>
              <a:rect l="l" t="t" r="r" b="b"/>
              <a:pathLst>
                <a:path w="5243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5243" y="1210"/>
                  </a:lnTo>
                  <a:lnTo>
                    <a:pt x="524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5187095" y="3215465"/>
              <a:ext cx="301001" cy="69524"/>
            </a:xfrm>
            <a:custGeom>
              <a:avLst/>
              <a:gdLst/>
              <a:ahLst/>
              <a:cxnLst/>
              <a:rect l="l" t="t" r="r" b="b"/>
              <a:pathLst>
                <a:path w="5243" h="1211" extrusionOk="0">
                  <a:moveTo>
                    <a:pt x="0" y="1"/>
                  </a:moveTo>
                  <a:lnTo>
                    <a:pt x="0" y="1211"/>
                  </a:lnTo>
                  <a:lnTo>
                    <a:pt x="5243" y="1211"/>
                  </a:lnTo>
                  <a:lnTo>
                    <a:pt x="524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5187095" y="3397802"/>
              <a:ext cx="301001" cy="69524"/>
            </a:xfrm>
            <a:custGeom>
              <a:avLst/>
              <a:gdLst/>
              <a:ahLst/>
              <a:cxnLst/>
              <a:rect l="l" t="t" r="r" b="b"/>
              <a:pathLst>
                <a:path w="5243" h="1211" extrusionOk="0">
                  <a:moveTo>
                    <a:pt x="0" y="1"/>
                  </a:moveTo>
                  <a:lnTo>
                    <a:pt x="0" y="1211"/>
                  </a:lnTo>
                  <a:lnTo>
                    <a:pt x="5243" y="1211"/>
                  </a:lnTo>
                  <a:lnTo>
                    <a:pt x="524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5187095" y="3580138"/>
              <a:ext cx="301001" cy="69524"/>
            </a:xfrm>
            <a:custGeom>
              <a:avLst/>
              <a:gdLst/>
              <a:ahLst/>
              <a:cxnLst/>
              <a:rect l="l" t="t" r="r" b="b"/>
              <a:pathLst>
                <a:path w="5243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5243" y="1210"/>
                  </a:lnTo>
                  <a:lnTo>
                    <a:pt x="524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5187095" y="3762474"/>
              <a:ext cx="301001" cy="69524"/>
            </a:xfrm>
            <a:custGeom>
              <a:avLst/>
              <a:gdLst/>
              <a:ahLst/>
              <a:cxnLst/>
              <a:rect l="l" t="t" r="r" b="b"/>
              <a:pathLst>
                <a:path w="5243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5243" y="1210"/>
                  </a:lnTo>
                  <a:lnTo>
                    <a:pt x="524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5187095" y="3944810"/>
              <a:ext cx="301001" cy="69466"/>
            </a:xfrm>
            <a:custGeom>
              <a:avLst/>
              <a:gdLst/>
              <a:ahLst/>
              <a:cxnLst/>
              <a:rect l="l" t="t" r="r" b="b"/>
              <a:pathLst>
                <a:path w="5243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5243" y="1210"/>
                  </a:lnTo>
                  <a:lnTo>
                    <a:pt x="524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3258198" y="2302406"/>
              <a:ext cx="299623" cy="69524"/>
            </a:xfrm>
            <a:custGeom>
              <a:avLst/>
              <a:gdLst/>
              <a:ahLst/>
              <a:cxnLst/>
              <a:rect l="l" t="t" r="r" b="b"/>
              <a:pathLst>
                <a:path w="5219" h="1211" extrusionOk="0">
                  <a:moveTo>
                    <a:pt x="1" y="1"/>
                  </a:moveTo>
                  <a:lnTo>
                    <a:pt x="1" y="1211"/>
                  </a:lnTo>
                  <a:lnTo>
                    <a:pt x="5218" y="1211"/>
                  </a:lnTo>
                  <a:lnTo>
                    <a:pt x="52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3258198" y="2484743"/>
              <a:ext cx="299623" cy="69524"/>
            </a:xfrm>
            <a:custGeom>
              <a:avLst/>
              <a:gdLst/>
              <a:ahLst/>
              <a:cxnLst/>
              <a:rect l="l" t="t" r="r" b="b"/>
              <a:pathLst>
                <a:path w="5219" h="1211" extrusionOk="0">
                  <a:moveTo>
                    <a:pt x="1" y="1"/>
                  </a:moveTo>
                  <a:lnTo>
                    <a:pt x="1" y="1211"/>
                  </a:lnTo>
                  <a:lnTo>
                    <a:pt x="5218" y="1211"/>
                  </a:lnTo>
                  <a:lnTo>
                    <a:pt x="52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3258198" y="2667079"/>
              <a:ext cx="299623" cy="69524"/>
            </a:xfrm>
            <a:custGeom>
              <a:avLst/>
              <a:gdLst/>
              <a:ahLst/>
              <a:cxnLst/>
              <a:rect l="l" t="t" r="r" b="b"/>
              <a:pathLst>
                <a:path w="5219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5218" y="1210"/>
                  </a:lnTo>
                  <a:lnTo>
                    <a:pt x="52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3258198" y="2849415"/>
              <a:ext cx="299623" cy="69524"/>
            </a:xfrm>
            <a:custGeom>
              <a:avLst/>
              <a:gdLst/>
              <a:ahLst/>
              <a:cxnLst/>
              <a:rect l="l" t="t" r="r" b="b"/>
              <a:pathLst>
                <a:path w="5219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5218" y="1210"/>
                  </a:lnTo>
                  <a:lnTo>
                    <a:pt x="52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258198" y="3031751"/>
              <a:ext cx="299623" cy="69466"/>
            </a:xfrm>
            <a:custGeom>
              <a:avLst/>
              <a:gdLst/>
              <a:ahLst/>
              <a:cxnLst/>
              <a:rect l="l" t="t" r="r" b="b"/>
              <a:pathLst>
                <a:path w="5219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5218" y="1210"/>
                  </a:lnTo>
                  <a:lnTo>
                    <a:pt x="52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258198" y="3215465"/>
              <a:ext cx="299623" cy="69524"/>
            </a:xfrm>
            <a:custGeom>
              <a:avLst/>
              <a:gdLst/>
              <a:ahLst/>
              <a:cxnLst/>
              <a:rect l="l" t="t" r="r" b="b"/>
              <a:pathLst>
                <a:path w="5219" h="1211" extrusionOk="0">
                  <a:moveTo>
                    <a:pt x="1" y="1"/>
                  </a:moveTo>
                  <a:lnTo>
                    <a:pt x="1" y="1211"/>
                  </a:lnTo>
                  <a:lnTo>
                    <a:pt x="5218" y="1211"/>
                  </a:lnTo>
                  <a:lnTo>
                    <a:pt x="52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3258198" y="3397802"/>
              <a:ext cx="299623" cy="69524"/>
            </a:xfrm>
            <a:custGeom>
              <a:avLst/>
              <a:gdLst/>
              <a:ahLst/>
              <a:cxnLst/>
              <a:rect l="l" t="t" r="r" b="b"/>
              <a:pathLst>
                <a:path w="5219" h="1211" extrusionOk="0">
                  <a:moveTo>
                    <a:pt x="1" y="1"/>
                  </a:moveTo>
                  <a:lnTo>
                    <a:pt x="1" y="1211"/>
                  </a:lnTo>
                  <a:lnTo>
                    <a:pt x="5218" y="1211"/>
                  </a:lnTo>
                  <a:lnTo>
                    <a:pt x="52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258198" y="3580138"/>
              <a:ext cx="299623" cy="69524"/>
            </a:xfrm>
            <a:custGeom>
              <a:avLst/>
              <a:gdLst/>
              <a:ahLst/>
              <a:cxnLst/>
              <a:rect l="l" t="t" r="r" b="b"/>
              <a:pathLst>
                <a:path w="5219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5218" y="1210"/>
                  </a:lnTo>
                  <a:lnTo>
                    <a:pt x="52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258198" y="3762474"/>
              <a:ext cx="299623" cy="69524"/>
            </a:xfrm>
            <a:custGeom>
              <a:avLst/>
              <a:gdLst/>
              <a:ahLst/>
              <a:cxnLst/>
              <a:rect l="l" t="t" r="r" b="b"/>
              <a:pathLst>
                <a:path w="5219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5218" y="1210"/>
                  </a:lnTo>
                  <a:lnTo>
                    <a:pt x="52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258198" y="3944810"/>
              <a:ext cx="299623" cy="69466"/>
            </a:xfrm>
            <a:custGeom>
              <a:avLst/>
              <a:gdLst/>
              <a:ahLst/>
              <a:cxnLst/>
              <a:rect l="l" t="t" r="r" b="b"/>
              <a:pathLst>
                <a:path w="5219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5218" y="1210"/>
                  </a:lnTo>
                  <a:lnTo>
                    <a:pt x="52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258198" y="4209588"/>
              <a:ext cx="299623" cy="438498"/>
            </a:xfrm>
            <a:custGeom>
              <a:avLst/>
              <a:gdLst/>
              <a:ahLst/>
              <a:cxnLst/>
              <a:rect l="l" t="t" r="r" b="b"/>
              <a:pathLst>
                <a:path w="5219" h="7638" extrusionOk="0">
                  <a:moveTo>
                    <a:pt x="1" y="0"/>
                  </a:moveTo>
                  <a:lnTo>
                    <a:pt x="1" y="7637"/>
                  </a:lnTo>
                  <a:lnTo>
                    <a:pt x="5218" y="7637"/>
                  </a:lnTo>
                  <a:lnTo>
                    <a:pt x="52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3258198" y="4209588"/>
              <a:ext cx="70959" cy="438498"/>
            </a:xfrm>
            <a:custGeom>
              <a:avLst/>
              <a:gdLst/>
              <a:ahLst/>
              <a:cxnLst/>
              <a:rect l="l" t="t" r="r" b="b"/>
              <a:pathLst>
                <a:path w="1236" h="7638" extrusionOk="0">
                  <a:moveTo>
                    <a:pt x="1" y="0"/>
                  </a:moveTo>
                  <a:lnTo>
                    <a:pt x="1" y="7637"/>
                  </a:lnTo>
                  <a:lnTo>
                    <a:pt x="1236" y="76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027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5738414" y="2269166"/>
              <a:ext cx="128828" cy="2254433"/>
            </a:xfrm>
            <a:custGeom>
              <a:avLst/>
              <a:gdLst/>
              <a:ahLst/>
              <a:cxnLst/>
              <a:rect l="l" t="t" r="r" b="b"/>
              <a:pathLst>
                <a:path w="2244" h="39269" extrusionOk="0">
                  <a:moveTo>
                    <a:pt x="0" y="0"/>
                  </a:moveTo>
                  <a:lnTo>
                    <a:pt x="0" y="39269"/>
                  </a:lnTo>
                  <a:lnTo>
                    <a:pt x="2243" y="39269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738414" y="2439905"/>
              <a:ext cx="128828" cy="47823"/>
            </a:xfrm>
            <a:custGeom>
              <a:avLst/>
              <a:gdLst/>
              <a:ahLst/>
              <a:cxnLst/>
              <a:rect l="l" t="t" r="r" b="b"/>
              <a:pathLst>
                <a:path w="2244" h="833" extrusionOk="0">
                  <a:moveTo>
                    <a:pt x="0" y="0"/>
                  </a:moveTo>
                  <a:lnTo>
                    <a:pt x="0" y="832"/>
                  </a:lnTo>
                  <a:lnTo>
                    <a:pt x="2243" y="832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738414" y="2907285"/>
              <a:ext cx="128828" cy="49258"/>
            </a:xfrm>
            <a:custGeom>
              <a:avLst/>
              <a:gdLst/>
              <a:ahLst/>
              <a:cxnLst/>
              <a:rect l="l" t="t" r="r" b="b"/>
              <a:pathLst>
                <a:path w="2244" h="858" extrusionOk="0">
                  <a:moveTo>
                    <a:pt x="0" y="0"/>
                  </a:moveTo>
                  <a:lnTo>
                    <a:pt x="0" y="857"/>
                  </a:lnTo>
                  <a:lnTo>
                    <a:pt x="2243" y="857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738414" y="3374665"/>
              <a:ext cx="128828" cy="49258"/>
            </a:xfrm>
            <a:custGeom>
              <a:avLst/>
              <a:gdLst/>
              <a:ahLst/>
              <a:cxnLst/>
              <a:rect l="l" t="t" r="r" b="b"/>
              <a:pathLst>
                <a:path w="2244" h="858" extrusionOk="0">
                  <a:moveTo>
                    <a:pt x="0" y="0"/>
                  </a:moveTo>
                  <a:lnTo>
                    <a:pt x="0" y="857"/>
                  </a:lnTo>
                  <a:lnTo>
                    <a:pt x="2243" y="857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738414" y="3842045"/>
              <a:ext cx="128828" cy="49258"/>
            </a:xfrm>
            <a:custGeom>
              <a:avLst/>
              <a:gdLst/>
              <a:ahLst/>
              <a:cxnLst/>
              <a:rect l="l" t="t" r="r" b="b"/>
              <a:pathLst>
                <a:path w="2244" h="858" extrusionOk="0">
                  <a:moveTo>
                    <a:pt x="0" y="1"/>
                  </a:moveTo>
                  <a:lnTo>
                    <a:pt x="0" y="857"/>
                  </a:lnTo>
                  <a:lnTo>
                    <a:pt x="2243" y="857"/>
                  </a:lnTo>
                  <a:lnTo>
                    <a:pt x="2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738414" y="4310860"/>
              <a:ext cx="128828" cy="47823"/>
            </a:xfrm>
            <a:custGeom>
              <a:avLst/>
              <a:gdLst/>
              <a:ahLst/>
              <a:cxnLst/>
              <a:rect l="l" t="t" r="r" b="b"/>
              <a:pathLst>
                <a:path w="2244" h="833" extrusionOk="0">
                  <a:moveTo>
                    <a:pt x="0" y="1"/>
                  </a:moveTo>
                  <a:lnTo>
                    <a:pt x="0" y="833"/>
                  </a:lnTo>
                  <a:lnTo>
                    <a:pt x="2243" y="833"/>
                  </a:lnTo>
                  <a:lnTo>
                    <a:pt x="2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5972823" y="2269166"/>
              <a:ext cx="128828" cy="2254433"/>
            </a:xfrm>
            <a:custGeom>
              <a:avLst/>
              <a:gdLst/>
              <a:ahLst/>
              <a:cxnLst/>
              <a:rect l="l" t="t" r="r" b="b"/>
              <a:pathLst>
                <a:path w="2244" h="39269" extrusionOk="0">
                  <a:moveTo>
                    <a:pt x="0" y="0"/>
                  </a:moveTo>
                  <a:lnTo>
                    <a:pt x="0" y="39269"/>
                  </a:lnTo>
                  <a:lnTo>
                    <a:pt x="2243" y="39269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5972823" y="2439905"/>
              <a:ext cx="128828" cy="47823"/>
            </a:xfrm>
            <a:custGeom>
              <a:avLst/>
              <a:gdLst/>
              <a:ahLst/>
              <a:cxnLst/>
              <a:rect l="l" t="t" r="r" b="b"/>
              <a:pathLst>
                <a:path w="2244" h="833" extrusionOk="0">
                  <a:moveTo>
                    <a:pt x="0" y="0"/>
                  </a:moveTo>
                  <a:lnTo>
                    <a:pt x="0" y="832"/>
                  </a:lnTo>
                  <a:lnTo>
                    <a:pt x="2243" y="832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5972823" y="2907285"/>
              <a:ext cx="128828" cy="49258"/>
            </a:xfrm>
            <a:custGeom>
              <a:avLst/>
              <a:gdLst/>
              <a:ahLst/>
              <a:cxnLst/>
              <a:rect l="l" t="t" r="r" b="b"/>
              <a:pathLst>
                <a:path w="2244" h="858" extrusionOk="0">
                  <a:moveTo>
                    <a:pt x="0" y="0"/>
                  </a:moveTo>
                  <a:lnTo>
                    <a:pt x="0" y="857"/>
                  </a:lnTo>
                  <a:lnTo>
                    <a:pt x="2243" y="857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5972823" y="3374665"/>
              <a:ext cx="128828" cy="49258"/>
            </a:xfrm>
            <a:custGeom>
              <a:avLst/>
              <a:gdLst/>
              <a:ahLst/>
              <a:cxnLst/>
              <a:rect l="l" t="t" r="r" b="b"/>
              <a:pathLst>
                <a:path w="2244" h="858" extrusionOk="0">
                  <a:moveTo>
                    <a:pt x="0" y="0"/>
                  </a:moveTo>
                  <a:lnTo>
                    <a:pt x="0" y="857"/>
                  </a:lnTo>
                  <a:lnTo>
                    <a:pt x="2243" y="857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5972823" y="3842045"/>
              <a:ext cx="128828" cy="49258"/>
            </a:xfrm>
            <a:custGeom>
              <a:avLst/>
              <a:gdLst/>
              <a:ahLst/>
              <a:cxnLst/>
              <a:rect l="l" t="t" r="r" b="b"/>
              <a:pathLst>
                <a:path w="2244" h="858" extrusionOk="0">
                  <a:moveTo>
                    <a:pt x="0" y="1"/>
                  </a:moveTo>
                  <a:lnTo>
                    <a:pt x="0" y="857"/>
                  </a:lnTo>
                  <a:lnTo>
                    <a:pt x="2243" y="857"/>
                  </a:lnTo>
                  <a:lnTo>
                    <a:pt x="2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5972823" y="4310860"/>
              <a:ext cx="128828" cy="47823"/>
            </a:xfrm>
            <a:custGeom>
              <a:avLst/>
              <a:gdLst/>
              <a:ahLst/>
              <a:cxnLst/>
              <a:rect l="l" t="t" r="r" b="b"/>
              <a:pathLst>
                <a:path w="2244" h="833" extrusionOk="0">
                  <a:moveTo>
                    <a:pt x="0" y="1"/>
                  </a:moveTo>
                  <a:lnTo>
                    <a:pt x="0" y="833"/>
                  </a:lnTo>
                  <a:lnTo>
                    <a:pt x="2243" y="833"/>
                  </a:lnTo>
                  <a:lnTo>
                    <a:pt x="2243" y="1"/>
                  </a:lnTo>
                  <a:close/>
                </a:path>
              </a:pathLst>
            </a:custGeom>
            <a:solidFill>
              <a:srgbClr val="0556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6201434" y="2269166"/>
              <a:ext cx="128828" cy="2254433"/>
            </a:xfrm>
            <a:custGeom>
              <a:avLst/>
              <a:gdLst/>
              <a:ahLst/>
              <a:cxnLst/>
              <a:rect l="l" t="t" r="r" b="b"/>
              <a:pathLst>
                <a:path w="2244" h="39269" extrusionOk="0">
                  <a:moveTo>
                    <a:pt x="0" y="0"/>
                  </a:moveTo>
                  <a:lnTo>
                    <a:pt x="0" y="39269"/>
                  </a:lnTo>
                  <a:lnTo>
                    <a:pt x="2244" y="39269"/>
                  </a:lnTo>
                  <a:lnTo>
                    <a:pt x="2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6201434" y="2439905"/>
              <a:ext cx="128828" cy="47823"/>
            </a:xfrm>
            <a:custGeom>
              <a:avLst/>
              <a:gdLst/>
              <a:ahLst/>
              <a:cxnLst/>
              <a:rect l="l" t="t" r="r" b="b"/>
              <a:pathLst>
                <a:path w="2244" h="833" extrusionOk="0">
                  <a:moveTo>
                    <a:pt x="0" y="0"/>
                  </a:moveTo>
                  <a:lnTo>
                    <a:pt x="0" y="832"/>
                  </a:lnTo>
                  <a:lnTo>
                    <a:pt x="2244" y="832"/>
                  </a:lnTo>
                  <a:lnTo>
                    <a:pt x="22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6201434" y="2907285"/>
              <a:ext cx="128828" cy="49258"/>
            </a:xfrm>
            <a:custGeom>
              <a:avLst/>
              <a:gdLst/>
              <a:ahLst/>
              <a:cxnLst/>
              <a:rect l="l" t="t" r="r" b="b"/>
              <a:pathLst>
                <a:path w="2244" h="858" extrusionOk="0">
                  <a:moveTo>
                    <a:pt x="0" y="0"/>
                  </a:moveTo>
                  <a:lnTo>
                    <a:pt x="0" y="857"/>
                  </a:lnTo>
                  <a:lnTo>
                    <a:pt x="2244" y="857"/>
                  </a:lnTo>
                  <a:lnTo>
                    <a:pt x="22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6201434" y="3374665"/>
              <a:ext cx="128828" cy="49258"/>
            </a:xfrm>
            <a:custGeom>
              <a:avLst/>
              <a:gdLst/>
              <a:ahLst/>
              <a:cxnLst/>
              <a:rect l="l" t="t" r="r" b="b"/>
              <a:pathLst>
                <a:path w="2244" h="858" extrusionOk="0">
                  <a:moveTo>
                    <a:pt x="0" y="0"/>
                  </a:moveTo>
                  <a:lnTo>
                    <a:pt x="0" y="857"/>
                  </a:lnTo>
                  <a:lnTo>
                    <a:pt x="2244" y="857"/>
                  </a:lnTo>
                  <a:lnTo>
                    <a:pt x="22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6201434" y="3842045"/>
              <a:ext cx="128828" cy="49258"/>
            </a:xfrm>
            <a:custGeom>
              <a:avLst/>
              <a:gdLst/>
              <a:ahLst/>
              <a:cxnLst/>
              <a:rect l="l" t="t" r="r" b="b"/>
              <a:pathLst>
                <a:path w="2244" h="858" extrusionOk="0">
                  <a:moveTo>
                    <a:pt x="0" y="1"/>
                  </a:moveTo>
                  <a:lnTo>
                    <a:pt x="0" y="857"/>
                  </a:lnTo>
                  <a:lnTo>
                    <a:pt x="2244" y="857"/>
                  </a:lnTo>
                  <a:lnTo>
                    <a:pt x="22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6201434" y="4310860"/>
              <a:ext cx="128828" cy="47823"/>
            </a:xfrm>
            <a:custGeom>
              <a:avLst/>
              <a:gdLst/>
              <a:ahLst/>
              <a:cxnLst/>
              <a:rect l="l" t="t" r="r" b="b"/>
              <a:pathLst>
                <a:path w="2244" h="833" extrusionOk="0">
                  <a:moveTo>
                    <a:pt x="0" y="1"/>
                  </a:moveTo>
                  <a:lnTo>
                    <a:pt x="0" y="833"/>
                  </a:lnTo>
                  <a:lnTo>
                    <a:pt x="2244" y="833"/>
                  </a:lnTo>
                  <a:lnTo>
                    <a:pt x="22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5699317" y="4526495"/>
              <a:ext cx="33355" cy="204093"/>
            </a:xfrm>
            <a:custGeom>
              <a:avLst/>
              <a:gdLst/>
              <a:ahLst/>
              <a:cxnLst/>
              <a:rect l="l" t="t" r="r" b="b"/>
              <a:pathLst>
                <a:path w="581" h="3555" extrusionOk="0">
                  <a:moveTo>
                    <a:pt x="0" y="0"/>
                  </a:moveTo>
                  <a:lnTo>
                    <a:pt x="0" y="3554"/>
                  </a:lnTo>
                  <a:lnTo>
                    <a:pt x="580" y="3554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rgbClr val="6E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5652986" y="4004115"/>
              <a:ext cx="125958" cy="587534"/>
            </a:xfrm>
            <a:custGeom>
              <a:avLst/>
              <a:gdLst/>
              <a:ahLst/>
              <a:cxnLst/>
              <a:rect l="l" t="t" r="r" b="b"/>
              <a:pathLst>
                <a:path w="2194" h="10234" extrusionOk="0">
                  <a:moveTo>
                    <a:pt x="1110" y="0"/>
                  </a:moveTo>
                  <a:cubicBezTo>
                    <a:pt x="480" y="0"/>
                    <a:pt x="1" y="2294"/>
                    <a:pt x="1" y="5117"/>
                  </a:cubicBezTo>
                  <a:cubicBezTo>
                    <a:pt x="1" y="7940"/>
                    <a:pt x="480" y="10233"/>
                    <a:pt x="1085" y="10233"/>
                  </a:cubicBezTo>
                  <a:cubicBezTo>
                    <a:pt x="1690" y="10233"/>
                    <a:pt x="2194" y="7965"/>
                    <a:pt x="2194" y="5117"/>
                  </a:cubicBezTo>
                  <a:cubicBezTo>
                    <a:pt x="2194" y="2294"/>
                    <a:pt x="1715" y="0"/>
                    <a:pt x="1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345004" y="4526495"/>
              <a:ext cx="33355" cy="204093"/>
            </a:xfrm>
            <a:custGeom>
              <a:avLst/>
              <a:gdLst/>
              <a:ahLst/>
              <a:cxnLst/>
              <a:rect l="l" t="t" r="r" b="b"/>
              <a:pathLst>
                <a:path w="581" h="3555" extrusionOk="0">
                  <a:moveTo>
                    <a:pt x="1" y="0"/>
                  </a:moveTo>
                  <a:lnTo>
                    <a:pt x="1" y="3554"/>
                  </a:lnTo>
                  <a:lnTo>
                    <a:pt x="581" y="355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rgbClr val="6E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298730" y="4004115"/>
              <a:ext cx="125958" cy="587534"/>
            </a:xfrm>
            <a:custGeom>
              <a:avLst/>
              <a:gdLst/>
              <a:ahLst/>
              <a:cxnLst/>
              <a:rect l="l" t="t" r="r" b="b"/>
              <a:pathLst>
                <a:path w="2194" h="10234" extrusionOk="0">
                  <a:moveTo>
                    <a:pt x="1084" y="0"/>
                  </a:moveTo>
                  <a:cubicBezTo>
                    <a:pt x="479" y="0"/>
                    <a:pt x="0" y="2294"/>
                    <a:pt x="0" y="5117"/>
                  </a:cubicBezTo>
                  <a:cubicBezTo>
                    <a:pt x="0" y="7940"/>
                    <a:pt x="479" y="10233"/>
                    <a:pt x="1084" y="10233"/>
                  </a:cubicBezTo>
                  <a:cubicBezTo>
                    <a:pt x="1689" y="10233"/>
                    <a:pt x="2193" y="7940"/>
                    <a:pt x="2193" y="5117"/>
                  </a:cubicBezTo>
                  <a:cubicBezTo>
                    <a:pt x="2193" y="2294"/>
                    <a:pt x="1689" y="0"/>
                    <a:pt x="1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5991596" y="4526495"/>
              <a:ext cx="33355" cy="204093"/>
            </a:xfrm>
            <a:custGeom>
              <a:avLst/>
              <a:gdLst/>
              <a:ahLst/>
              <a:cxnLst/>
              <a:rect l="l" t="t" r="r" b="b"/>
              <a:pathLst>
                <a:path w="581" h="3555" extrusionOk="0">
                  <a:moveTo>
                    <a:pt x="1" y="0"/>
                  </a:moveTo>
                  <a:lnTo>
                    <a:pt x="1" y="3554"/>
                  </a:lnTo>
                  <a:lnTo>
                    <a:pt x="580" y="3554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rgbClr val="6E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5945323" y="4004115"/>
              <a:ext cx="125958" cy="587534"/>
            </a:xfrm>
            <a:custGeom>
              <a:avLst/>
              <a:gdLst/>
              <a:ahLst/>
              <a:cxnLst/>
              <a:rect l="l" t="t" r="r" b="b"/>
              <a:pathLst>
                <a:path w="2194" h="10234" extrusionOk="0">
                  <a:moveTo>
                    <a:pt x="1084" y="0"/>
                  </a:moveTo>
                  <a:cubicBezTo>
                    <a:pt x="479" y="0"/>
                    <a:pt x="0" y="2294"/>
                    <a:pt x="0" y="5117"/>
                  </a:cubicBezTo>
                  <a:cubicBezTo>
                    <a:pt x="0" y="7940"/>
                    <a:pt x="479" y="10233"/>
                    <a:pt x="1084" y="10233"/>
                  </a:cubicBezTo>
                  <a:cubicBezTo>
                    <a:pt x="1689" y="10233"/>
                    <a:pt x="2193" y="7965"/>
                    <a:pt x="2193" y="5117"/>
                  </a:cubicBezTo>
                  <a:cubicBezTo>
                    <a:pt x="2193" y="2294"/>
                    <a:pt x="1689" y="0"/>
                    <a:pt x="1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6283934" y="4526495"/>
              <a:ext cx="33298" cy="204093"/>
            </a:xfrm>
            <a:custGeom>
              <a:avLst/>
              <a:gdLst/>
              <a:ahLst/>
              <a:cxnLst/>
              <a:rect l="l" t="t" r="r" b="b"/>
              <a:pathLst>
                <a:path w="580" h="3555" extrusionOk="0">
                  <a:moveTo>
                    <a:pt x="0" y="0"/>
                  </a:moveTo>
                  <a:lnTo>
                    <a:pt x="0" y="3554"/>
                  </a:lnTo>
                  <a:lnTo>
                    <a:pt x="580" y="3554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rgbClr val="6E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237603" y="4004115"/>
              <a:ext cx="125958" cy="587534"/>
            </a:xfrm>
            <a:custGeom>
              <a:avLst/>
              <a:gdLst/>
              <a:ahLst/>
              <a:cxnLst/>
              <a:rect l="l" t="t" r="r" b="b"/>
              <a:pathLst>
                <a:path w="2194" h="10234" extrusionOk="0">
                  <a:moveTo>
                    <a:pt x="1110" y="0"/>
                  </a:moveTo>
                  <a:cubicBezTo>
                    <a:pt x="479" y="0"/>
                    <a:pt x="1" y="2294"/>
                    <a:pt x="1" y="5117"/>
                  </a:cubicBezTo>
                  <a:cubicBezTo>
                    <a:pt x="1" y="7940"/>
                    <a:pt x="505" y="10233"/>
                    <a:pt x="1110" y="10233"/>
                  </a:cubicBezTo>
                  <a:cubicBezTo>
                    <a:pt x="1714" y="10233"/>
                    <a:pt x="2193" y="7965"/>
                    <a:pt x="2193" y="5117"/>
                  </a:cubicBezTo>
                  <a:cubicBezTo>
                    <a:pt x="2193" y="2294"/>
                    <a:pt x="1714" y="0"/>
                    <a:pt x="1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6071226" y="4627767"/>
              <a:ext cx="202600" cy="102821"/>
            </a:xfrm>
            <a:custGeom>
              <a:avLst/>
              <a:gdLst/>
              <a:ahLst/>
              <a:cxnLst/>
              <a:rect l="l" t="t" r="r" b="b"/>
              <a:pathLst>
                <a:path w="3529" h="1791" extrusionOk="0">
                  <a:moveTo>
                    <a:pt x="1764" y="1"/>
                  </a:moveTo>
                  <a:cubicBezTo>
                    <a:pt x="781" y="1"/>
                    <a:pt x="0" y="807"/>
                    <a:pt x="0" y="1790"/>
                  </a:cubicBezTo>
                  <a:lnTo>
                    <a:pt x="3529" y="1790"/>
                  </a:lnTo>
                  <a:cubicBezTo>
                    <a:pt x="3529" y="807"/>
                    <a:pt x="2747" y="26"/>
                    <a:pt x="17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6253506" y="4672605"/>
              <a:ext cx="112925" cy="57984"/>
            </a:xfrm>
            <a:custGeom>
              <a:avLst/>
              <a:gdLst/>
              <a:ahLst/>
              <a:cxnLst/>
              <a:rect l="l" t="t" r="r" b="b"/>
              <a:pathLst>
                <a:path w="1967" h="1010" extrusionOk="0">
                  <a:moveTo>
                    <a:pt x="984" y="1"/>
                  </a:moveTo>
                  <a:cubicBezTo>
                    <a:pt x="429" y="1"/>
                    <a:pt x="1" y="455"/>
                    <a:pt x="1" y="1009"/>
                  </a:cubicBezTo>
                  <a:lnTo>
                    <a:pt x="1967" y="1009"/>
                  </a:lnTo>
                  <a:cubicBezTo>
                    <a:pt x="1967" y="455"/>
                    <a:pt x="1538" y="1"/>
                    <a:pt x="9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6391005" y="4701540"/>
              <a:ext cx="56491" cy="29049"/>
            </a:xfrm>
            <a:custGeom>
              <a:avLst/>
              <a:gdLst/>
              <a:ahLst/>
              <a:cxnLst/>
              <a:rect l="l" t="t" r="r" b="b"/>
              <a:pathLst>
                <a:path w="984" h="506" extrusionOk="0">
                  <a:moveTo>
                    <a:pt x="479" y="1"/>
                  </a:moveTo>
                  <a:cubicBezTo>
                    <a:pt x="202" y="1"/>
                    <a:pt x="0" y="228"/>
                    <a:pt x="0" y="505"/>
                  </a:cubicBezTo>
                  <a:lnTo>
                    <a:pt x="983" y="505"/>
                  </a:lnTo>
                  <a:cubicBezTo>
                    <a:pt x="983" y="228"/>
                    <a:pt x="75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6461908" y="4676968"/>
              <a:ext cx="105692" cy="53621"/>
            </a:xfrm>
            <a:custGeom>
              <a:avLst/>
              <a:gdLst/>
              <a:ahLst/>
              <a:cxnLst/>
              <a:rect l="l" t="t" r="r" b="b"/>
              <a:pathLst>
                <a:path w="1841" h="934" extrusionOk="0">
                  <a:moveTo>
                    <a:pt x="908" y="1"/>
                  </a:moveTo>
                  <a:cubicBezTo>
                    <a:pt x="403" y="1"/>
                    <a:pt x="0" y="404"/>
                    <a:pt x="0" y="933"/>
                  </a:cubicBezTo>
                  <a:lnTo>
                    <a:pt x="1840" y="933"/>
                  </a:lnTo>
                  <a:cubicBezTo>
                    <a:pt x="1840" y="404"/>
                    <a:pt x="1437" y="1"/>
                    <a:pt x="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3224957" y="4662501"/>
              <a:ext cx="124465" cy="68088"/>
            </a:xfrm>
            <a:custGeom>
              <a:avLst/>
              <a:gdLst/>
              <a:ahLst/>
              <a:cxnLst/>
              <a:rect l="l" t="t" r="r" b="b"/>
              <a:pathLst>
                <a:path w="2168" h="1186" extrusionOk="0">
                  <a:moveTo>
                    <a:pt x="1084" y="0"/>
                  </a:moveTo>
                  <a:cubicBezTo>
                    <a:pt x="454" y="26"/>
                    <a:pt x="0" y="555"/>
                    <a:pt x="25" y="1185"/>
                  </a:cubicBezTo>
                  <a:lnTo>
                    <a:pt x="2142" y="1185"/>
                  </a:lnTo>
                  <a:cubicBezTo>
                    <a:pt x="2168" y="555"/>
                    <a:pt x="1689" y="26"/>
                    <a:pt x="1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3321867" y="4690000"/>
              <a:ext cx="79628" cy="40589"/>
            </a:xfrm>
            <a:custGeom>
              <a:avLst/>
              <a:gdLst/>
              <a:ahLst/>
              <a:cxnLst/>
              <a:rect l="l" t="t" r="r" b="b"/>
              <a:pathLst>
                <a:path w="1387" h="707" extrusionOk="0">
                  <a:moveTo>
                    <a:pt x="681" y="0"/>
                  </a:moveTo>
                  <a:cubicBezTo>
                    <a:pt x="303" y="0"/>
                    <a:pt x="1" y="303"/>
                    <a:pt x="1" y="706"/>
                  </a:cubicBezTo>
                  <a:lnTo>
                    <a:pt x="1387" y="706"/>
                  </a:lnTo>
                  <a:cubicBezTo>
                    <a:pt x="1387" y="303"/>
                    <a:pt x="1085" y="0"/>
                    <a:pt x="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392770" y="4655267"/>
              <a:ext cx="104257" cy="75322"/>
            </a:xfrm>
            <a:custGeom>
              <a:avLst/>
              <a:gdLst/>
              <a:ahLst/>
              <a:cxnLst/>
              <a:rect l="l" t="t" r="r" b="b"/>
              <a:pathLst>
                <a:path w="1816" h="1312" extrusionOk="0">
                  <a:moveTo>
                    <a:pt x="908" y="0"/>
                  </a:moveTo>
                  <a:cubicBezTo>
                    <a:pt x="404" y="0"/>
                    <a:pt x="1" y="580"/>
                    <a:pt x="1" y="1311"/>
                  </a:cubicBezTo>
                  <a:lnTo>
                    <a:pt x="1815" y="1311"/>
                  </a:lnTo>
                  <a:cubicBezTo>
                    <a:pt x="1815" y="580"/>
                    <a:pt x="1412" y="0"/>
                    <a:pt x="9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4570672" y="4648033"/>
              <a:ext cx="167867" cy="83991"/>
            </a:xfrm>
            <a:custGeom>
              <a:avLst/>
              <a:gdLst/>
              <a:ahLst/>
              <a:cxnLst/>
              <a:rect l="l" t="t" r="r" b="b"/>
              <a:pathLst>
                <a:path w="2924" h="1463" extrusionOk="0">
                  <a:moveTo>
                    <a:pt x="1462" y="0"/>
                  </a:moveTo>
                  <a:cubicBezTo>
                    <a:pt x="655" y="0"/>
                    <a:pt x="0" y="631"/>
                    <a:pt x="0" y="1462"/>
                  </a:cubicBezTo>
                  <a:lnTo>
                    <a:pt x="2924" y="1462"/>
                  </a:lnTo>
                  <a:cubicBezTo>
                    <a:pt x="2924" y="631"/>
                    <a:pt x="2268" y="0"/>
                    <a:pt x="1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4729816" y="4688565"/>
              <a:ext cx="83991" cy="42024"/>
            </a:xfrm>
            <a:custGeom>
              <a:avLst/>
              <a:gdLst/>
              <a:ahLst/>
              <a:cxnLst/>
              <a:rect l="l" t="t" r="r" b="b"/>
              <a:pathLst>
                <a:path w="1463" h="732" extrusionOk="0">
                  <a:moveTo>
                    <a:pt x="731" y="0"/>
                  </a:moveTo>
                  <a:cubicBezTo>
                    <a:pt x="328" y="0"/>
                    <a:pt x="1" y="328"/>
                    <a:pt x="1" y="731"/>
                  </a:cubicBezTo>
                  <a:lnTo>
                    <a:pt x="1462" y="731"/>
                  </a:lnTo>
                  <a:cubicBezTo>
                    <a:pt x="1462" y="328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5"/>
          <p:cNvSpPr/>
          <p:nvPr/>
        </p:nvSpPr>
        <p:spPr>
          <a:xfrm>
            <a:off x="50" y="4732050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222B86-35D1-B106-2DFB-C06AC87EC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323" y="781671"/>
            <a:ext cx="3013272" cy="1746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951B5-C43A-2244-AD4D-0BD7702A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95" y="776206"/>
            <a:ext cx="2983548" cy="1746467"/>
          </a:xfrm>
          <a:prstGeom prst="rect">
            <a:avLst/>
          </a:prstGeom>
        </p:spPr>
      </p:pic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3972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Cold weather have a greater effect on EUI than Warm weather</a:t>
            </a:r>
            <a:endParaRPr sz="2400"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8"/>
          <p:cNvSpPr txBox="1"/>
          <p:nvPr/>
        </p:nvSpPr>
        <p:spPr>
          <a:xfrm>
            <a:off x="415216" y="2605021"/>
            <a:ext cx="3767291" cy="290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Cooling Degree Days: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Measurement designed to quantify the demand needed to cool the building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41" name="Google Shape;1255;p21">
            <a:extLst>
              <a:ext uri="{FF2B5EF4-FFF2-40B4-BE49-F238E27FC236}">
                <a16:creationId xmlns:a16="http://schemas.microsoft.com/office/drawing/2014/main" id="{1E92A627-F0DC-344E-3BD5-D07962602175}"/>
              </a:ext>
            </a:extLst>
          </p:cNvPr>
          <p:cNvSpPr/>
          <p:nvPr/>
        </p:nvSpPr>
        <p:spPr>
          <a:xfrm>
            <a:off x="6255770" y="2613474"/>
            <a:ext cx="48884" cy="46327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379" y="0"/>
                </a:moveTo>
                <a:cubicBezTo>
                  <a:pt x="158" y="0"/>
                  <a:pt x="1" y="190"/>
                  <a:pt x="1" y="379"/>
                </a:cubicBezTo>
                <a:cubicBezTo>
                  <a:pt x="1" y="599"/>
                  <a:pt x="158" y="788"/>
                  <a:pt x="379" y="788"/>
                </a:cubicBezTo>
                <a:cubicBezTo>
                  <a:pt x="599" y="788"/>
                  <a:pt x="789" y="599"/>
                  <a:pt x="789" y="379"/>
                </a:cubicBezTo>
                <a:cubicBezTo>
                  <a:pt x="789" y="190"/>
                  <a:pt x="599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46;p19">
            <a:extLst>
              <a:ext uri="{FF2B5EF4-FFF2-40B4-BE49-F238E27FC236}">
                <a16:creationId xmlns:a16="http://schemas.microsoft.com/office/drawing/2014/main" id="{F8BB46F4-A573-F236-4862-29281DA0A785}"/>
              </a:ext>
            </a:extLst>
          </p:cNvPr>
          <p:cNvSpPr/>
          <p:nvPr/>
        </p:nvSpPr>
        <p:spPr>
          <a:xfrm>
            <a:off x="8106736" y="3690474"/>
            <a:ext cx="1037123" cy="10379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9682AD98-ECB1-5C52-F294-4F0738E46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97916" y="3765854"/>
            <a:ext cx="795130" cy="79513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8016E4-16B3-2D39-54E3-484DE2DB7824}"/>
              </a:ext>
            </a:extLst>
          </p:cNvPr>
          <p:cNvCxnSpPr>
            <a:cxnSpLocks/>
          </p:cNvCxnSpPr>
          <p:nvPr/>
        </p:nvCxnSpPr>
        <p:spPr>
          <a:xfrm flipV="1">
            <a:off x="5019353" y="1527243"/>
            <a:ext cx="1994290" cy="49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647EFF-326D-10AF-4BC2-41D900A1DB40}"/>
              </a:ext>
            </a:extLst>
          </p:cNvPr>
          <p:cNvCxnSpPr>
            <a:cxnSpLocks/>
          </p:cNvCxnSpPr>
          <p:nvPr/>
        </p:nvCxnSpPr>
        <p:spPr>
          <a:xfrm>
            <a:off x="990849" y="1826165"/>
            <a:ext cx="20149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Google Shape;567;p18">
            <a:extLst>
              <a:ext uri="{FF2B5EF4-FFF2-40B4-BE49-F238E27FC236}">
                <a16:creationId xmlns:a16="http://schemas.microsoft.com/office/drawing/2014/main" id="{F517FF7F-09A5-4565-1173-88BFA4CD5B2C}"/>
              </a:ext>
            </a:extLst>
          </p:cNvPr>
          <p:cNvSpPr txBox="1"/>
          <p:nvPr/>
        </p:nvSpPr>
        <p:spPr>
          <a:xfrm>
            <a:off x="4260976" y="2566259"/>
            <a:ext cx="3767291" cy="184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Heating Degree Days: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Measurement designed to quantify the demand needed to heat the building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37581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3972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Age is a weak factor</a:t>
            </a:r>
            <a:endParaRPr sz="2400"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8"/>
          <p:cNvSpPr txBox="1"/>
          <p:nvPr/>
        </p:nvSpPr>
        <p:spPr>
          <a:xfrm>
            <a:off x="3261053" y="2321661"/>
            <a:ext cx="4534563" cy="2009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Takeaways: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Older buildings could have been upgraded with newer eco-friendly features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600" b="1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Type of facility plays a big role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41" name="Google Shape;1255;p21">
            <a:extLst>
              <a:ext uri="{FF2B5EF4-FFF2-40B4-BE49-F238E27FC236}">
                <a16:creationId xmlns:a16="http://schemas.microsoft.com/office/drawing/2014/main" id="{1E92A627-F0DC-344E-3BD5-D07962602175}"/>
              </a:ext>
            </a:extLst>
          </p:cNvPr>
          <p:cNvSpPr/>
          <p:nvPr/>
        </p:nvSpPr>
        <p:spPr>
          <a:xfrm>
            <a:off x="6255770" y="2613474"/>
            <a:ext cx="48884" cy="46327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379" y="0"/>
                </a:moveTo>
                <a:cubicBezTo>
                  <a:pt x="158" y="0"/>
                  <a:pt x="1" y="190"/>
                  <a:pt x="1" y="379"/>
                </a:cubicBezTo>
                <a:cubicBezTo>
                  <a:pt x="1" y="599"/>
                  <a:pt x="158" y="788"/>
                  <a:pt x="379" y="788"/>
                </a:cubicBezTo>
                <a:cubicBezTo>
                  <a:pt x="599" y="788"/>
                  <a:pt x="789" y="599"/>
                  <a:pt x="789" y="379"/>
                </a:cubicBezTo>
                <a:cubicBezTo>
                  <a:pt x="789" y="190"/>
                  <a:pt x="599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46;p19">
            <a:extLst>
              <a:ext uri="{FF2B5EF4-FFF2-40B4-BE49-F238E27FC236}">
                <a16:creationId xmlns:a16="http://schemas.microsoft.com/office/drawing/2014/main" id="{F8BB46F4-A573-F236-4862-29281DA0A785}"/>
              </a:ext>
            </a:extLst>
          </p:cNvPr>
          <p:cNvSpPr/>
          <p:nvPr/>
        </p:nvSpPr>
        <p:spPr>
          <a:xfrm>
            <a:off x="8106736" y="3690474"/>
            <a:ext cx="1037123" cy="10379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9682AD98-ECB1-5C52-F294-4F0738E46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7916" y="3765854"/>
            <a:ext cx="795130" cy="7951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E87F3B-3C97-19A2-2BCD-F387E1D49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61" y="728932"/>
            <a:ext cx="2618671" cy="1802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C11D40-3F21-E6A8-1CE3-E45DB6453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053" y="784189"/>
            <a:ext cx="4114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87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3315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Energy Star Rating is a big factor</a:t>
            </a:r>
            <a:endParaRPr sz="2400"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8"/>
          <p:cNvSpPr txBox="1"/>
          <p:nvPr/>
        </p:nvSpPr>
        <p:spPr>
          <a:xfrm>
            <a:off x="3930716" y="1090958"/>
            <a:ext cx="4878004" cy="290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Takeaways: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Strongest indicator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41" name="Google Shape;1255;p21">
            <a:extLst>
              <a:ext uri="{FF2B5EF4-FFF2-40B4-BE49-F238E27FC236}">
                <a16:creationId xmlns:a16="http://schemas.microsoft.com/office/drawing/2014/main" id="{1E92A627-F0DC-344E-3BD5-D07962602175}"/>
              </a:ext>
            </a:extLst>
          </p:cNvPr>
          <p:cNvSpPr/>
          <p:nvPr/>
        </p:nvSpPr>
        <p:spPr>
          <a:xfrm>
            <a:off x="6255770" y="2613474"/>
            <a:ext cx="48884" cy="46327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379" y="0"/>
                </a:moveTo>
                <a:cubicBezTo>
                  <a:pt x="158" y="0"/>
                  <a:pt x="1" y="190"/>
                  <a:pt x="1" y="379"/>
                </a:cubicBezTo>
                <a:cubicBezTo>
                  <a:pt x="1" y="599"/>
                  <a:pt x="158" y="788"/>
                  <a:pt x="379" y="788"/>
                </a:cubicBezTo>
                <a:cubicBezTo>
                  <a:pt x="599" y="788"/>
                  <a:pt x="789" y="599"/>
                  <a:pt x="789" y="379"/>
                </a:cubicBezTo>
                <a:cubicBezTo>
                  <a:pt x="789" y="190"/>
                  <a:pt x="599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46;p19">
            <a:extLst>
              <a:ext uri="{FF2B5EF4-FFF2-40B4-BE49-F238E27FC236}">
                <a16:creationId xmlns:a16="http://schemas.microsoft.com/office/drawing/2014/main" id="{F8BB46F4-A573-F236-4862-29281DA0A785}"/>
              </a:ext>
            </a:extLst>
          </p:cNvPr>
          <p:cNvSpPr/>
          <p:nvPr/>
        </p:nvSpPr>
        <p:spPr>
          <a:xfrm>
            <a:off x="8106736" y="3690474"/>
            <a:ext cx="1037123" cy="10379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9682AD98-ECB1-5C52-F294-4F0738E46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7916" y="3765854"/>
            <a:ext cx="795130" cy="795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B98F4-5746-BBC1-EF0E-EE538E5D0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78504"/>
            <a:ext cx="3086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07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3972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Commercial Buildings score better than Residential Buildings</a:t>
            </a:r>
            <a:endParaRPr sz="2400"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8"/>
          <p:cNvSpPr txBox="1"/>
          <p:nvPr/>
        </p:nvSpPr>
        <p:spPr>
          <a:xfrm>
            <a:off x="4803147" y="743715"/>
            <a:ext cx="3792334" cy="290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Takeaways: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Distribution skews more left more Commercial Buildings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Commercial Buildings are more likely to invest in eco-friendly measures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41" name="Google Shape;1255;p21">
            <a:extLst>
              <a:ext uri="{FF2B5EF4-FFF2-40B4-BE49-F238E27FC236}">
                <a16:creationId xmlns:a16="http://schemas.microsoft.com/office/drawing/2014/main" id="{1E92A627-F0DC-344E-3BD5-D07962602175}"/>
              </a:ext>
            </a:extLst>
          </p:cNvPr>
          <p:cNvSpPr/>
          <p:nvPr/>
        </p:nvSpPr>
        <p:spPr>
          <a:xfrm>
            <a:off x="6255770" y="2613474"/>
            <a:ext cx="48884" cy="46327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379" y="0"/>
                </a:moveTo>
                <a:cubicBezTo>
                  <a:pt x="158" y="0"/>
                  <a:pt x="1" y="190"/>
                  <a:pt x="1" y="379"/>
                </a:cubicBezTo>
                <a:cubicBezTo>
                  <a:pt x="1" y="599"/>
                  <a:pt x="158" y="788"/>
                  <a:pt x="379" y="788"/>
                </a:cubicBezTo>
                <a:cubicBezTo>
                  <a:pt x="599" y="788"/>
                  <a:pt x="789" y="599"/>
                  <a:pt x="789" y="379"/>
                </a:cubicBezTo>
                <a:cubicBezTo>
                  <a:pt x="789" y="190"/>
                  <a:pt x="599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46;p19">
            <a:extLst>
              <a:ext uri="{FF2B5EF4-FFF2-40B4-BE49-F238E27FC236}">
                <a16:creationId xmlns:a16="http://schemas.microsoft.com/office/drawing/2014/main" id="{F8BB46F4-A573-F236-4862-29281DA0A785}"/>
              </a:ext>
            </a:extLst>
          </p:cNvPr>
          <p:cNvSpPr/>
          <p:nvPr/>
        </p:nvSpPr>
        <p:spPr>
          <a:xfrm>
            <a:off x="8106736" y="3690474"/>
            <a:ext cx="1037123" cy="10379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9682AD98-ECB1-5C52-F294-4F0738E46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7916" y="3765854"/>
            <a:ext cx="795130" cy="7951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8BA3AD-2D2F-B1FE-4886-AFCCE196D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75" y="576672"/>
            <a:ext cx="4252225" cy="2698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BF5373-E245-7F37-A716-10F5CBCE0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505376"/>
            <a:ext cx="557530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C348F-B126-0B90-1522-08CF189BB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983963"/>
            <a:ext cx="5562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37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9E49C8-62BD-9E71-699A-2C3C49176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1" y="576672"/>
            <a:ext cx="7955923" cy="2936750"/>
          </a:xfrm>
          <a:prstGeom prst="rect">
            <a:avLst/>
          </a:prstGeom>
        </p:spPr>
      </p:pic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3972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Type of facilities is important</a:t>
            </a:r>
            <a:endParaRPr sz="2400"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8"/>
          <p:cNvSpPr txBox="1"/>
          <p:nvPr/>
        </p:nvSpPr>
        <p:spPr>
          <a:xfrm>
            <a:off x="576587" y="3257284"/>
            <a:ext cx="6781168" cy="290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Takeaways: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60 unique values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600" b="1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Good variance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41" name="Google Shape;1255;p21">
            <a:extLst>
              <a:ext uri="{FF2B5EF4-FFF2-40B4-BE49-F238E27FC236}">
                <a16:creationId xmlns:a16="http://schemas.microsoft.com/office/drawing/2014/main" id="{1E92A627-F0DC-344E-3BD5-D07962602175}"/>
              </a:ext>
            </a:extLst>
          </p:cNvPr>
          <p:cNvSpPr/>
          <p:nvPr/>
        </p:nvSpPr>
        <p:spPr>
          <a:xfrm>
            <a:off x="6255770" y="2613474"/>
            <a:ext cx="48884" cy="46327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379" y="0"/>
                </a:moveTo>
                <a:cubicBezTo>
                  <a:pt x="158" y="0"/>
                  <a:pt x="1" y="190"/>
                  <a:pt x="1" y="379"/>
                </a:cubicBezTo>
                <a:cubicBezTo>
                  <a:pt x="1" y="599"/>
                  <a:pt x="158" y="788"/>
                  <a:pt x="379" y="788"/>
                </a:cubicBezTo>
                <a:cubicBezTo>
                  <a:pt x="599" y="788"/>
                  <a:pt x="789" y="599"/>
                  <a:pt x="789" y="379"/>
                </a:cubicBezTo>
                <a:cubicBezTo>
                  <a:pt x="789" y="190"/>
                  <a:pt x="599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46;p19">
            <a:extLst>
              <a:ext uri="{FF2B5EF4-FFF2-40B4-BE49-F238E27FC236}">
                <a16:creationId xmlns:a16="http://schemas.microsoft.com/office/drawing/2014/main" id="{F8BB46F4-A573-F236-4862-29281DA0A785}"/>
              </a:ext>
            </a:extLst>
          </p:cNvPr>
          <p:cNvSpPr/>
          <p:nvPr/>
        </p:nvSpPr>
        <p:spPr>
          <a:xfrm>
            <a:off x="8106736" y="3690474"/>
            <a:ext cx="1037123" cy="10379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9682AD98-ECB1-5C52-F294-4F0738E46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7916" y="3765854"/>
            <a:ext cx="795130" cy="79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5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3972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Type of facilities is important</a:t>
            </a:r>
            <a:endParaRPr sz="2400"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8"/>
          <p:cNvSpPr txBox="1"/>
          <p:nvPr/>
        </p:nvSpPr>
        <p:spPr>
          <a:xfrm>
            <a:off x="457200" y="945908"/>
            <a:ext cx="6781168" cy="290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Takeaways: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Facilities that scores high EUI tends to be those that operate 24/7, uses energy-intensive equipment etc.</a:t>
            </a:r>
          </a:p>
          <a:p>
            <a:pPr marL="285750" lvl="4" indent="-285750">
              <a:buFont typeface="Wingdings" pitchFamily="2" charset="2"/>
              <a:buChar char="Ø"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Data Centers, Hotels, Hospitals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Facilities that scores low EUI tends to be those that have large floor area, but the nature of operations is not energy-intensive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Warehouses, Worship Places, Parking Garage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41" name="Google Shape;1255;p21">
            <a:extLst>
              <a:ext uri="{FF2B5EF4-FFF2-40B4-BE49-F238E27FC236}">
                <a16:creationId xmlns:a16="http://schemas.microsoft.com/office/drawing/2014/main" id="{1E92A627-F0DC-344E-3BD5-D07962602175}"/>
              </a:ext>
            </a:extLst>
          </p:cNvPr>
          <p:cNvSpPr/>
          <p:nvPr/>
        </p:nvSpPr>
        <p:spPr>
          <a:xfrm>
            <a:off x="6255770" y="2613474"/>
            <a:ext cx="48884" cy="46327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379" y="0"/>
                </a:moveTo>
                <a:cubicBezTo>
                  <a:pt x="158" y="0"/>
                  <a:pt x="1" y="190"/>
                  <a:pt x="1" y="379"/>
                </a:cubicBezTo>
                <a:cubicBezTo>
                  <a:pt x="1" y="599"/>
                  <a:pt x="158" y="788"/>
                  <a:pt x="379" y="788"/>
                </a:cubicBezTo>
                <a:cubicBezTo>
                  <a:pt x="599" y="788"/>
                  <a:pt x="789" y="599"/>
                  <a:pt x="789" y="379"/>
                </a:cubicBezTo>
                <a:cubicBezTo>
                  <a:pt x="789" y="190"/>
                  <a:pt x="599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46;p19">
            <a:extLst>
              <a:ext uri="{FF2B5EF4-FFF2-40B4-BE49-F238E27FC236}">
                <a16:creationId xmlns:a16="http://schemas.microsoft.com/office/drawing/2014/main" id="{F8BB46F4-A573-F236-4862-29281DA0A785}"/>
              </a:ext>
            </a:extLst>
          </p:cNvPr>
          <p:cNvSpPr/>
          <p:nvPr/>
        </p:nvSpPr>
        <p:spPr>
          <a:xfrm>
            <a:off x="8106736" y="3690474"/>
            <a:ext cx="1037123" cy="10379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9682AD98-ECB1-5C52-F294-4F0738E46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7916" y="3765854"/>
            <a:ext cx="795130" cy="79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32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223736" y="4114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Transforming Data</a:t>
            </a:r>
            <a:endParaRPr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255;p21">
            <a:extLst>
              <a:ext uri="{FF2B5EF4-FFF2-40B4-BE49-F238E27FC236}">
                <a16:creationId xmlns:a16="http://schemas.microsoft.com/office/drawing/2014/main" id="{1E92A627-F0DC-344E-3BD5-D07962602175}"/>
              </a:ext>
            </a:extLst>
          </p:cNvPr>
          <p:cNvSpPr/>
          <p:nvPr/>
        </p:nvSpPr>
        <p:spPr>
          <a:xfrm>
            <a:off x="6255770" y="2613474"/>
            <a:ext cx="48884" cy="46327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379" y="0"/>
                </a:moveTo>
                <a:cubicBezTo>
                  <a:pt x="158" y="0"/>
                  <a:pt x="1" y="190"/>
                  <a:pt x="1" y="379"/>
                </a:cubicBezTo>
                <a:cubicBezTo>
                  <a:pt x="1" y="599"/>
                  <a:pt x="158" y="788"/>
                  <a:pt x="379" y="788"/>
                </a:cubicBezTo>
                <a:cubicBezTo>
                  <a:pt x="599" y="788"/>
                  <a:pt x="789" y="599"/>
                  <a:pt x="789" y="379"/>
                </a:cubicBezTo>
                <a:cubicBezTo>
                  <a:pt x="789" y="190"/>
                  <a:pt x="599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9B852-5F47-5FDC-E797-55E921A6AD79}"/>
              </a:ext>
            </a:extLst>
          </p:cNvPr>
          <p:cNvSpPr txBox="1"/>
          <p:nvPr/>
        </p:nvSpPr>
        <p:spPr>
          <a:xfrm>
            <a:off x="260424" y="1144800"/>
            <a:ext cx="2784332" cy="30777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Fira Sans" panose="020B0503050000020004" pitchFamily="34" charset="0"/>
              </a:rPr>
              <a:t>Modifying, Removing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E68E0-0E86-BE9F-E164-72F85ED69AB9}"/>
              </a:ext>
            </a:extLst>
          </p:cNvPr>
          <p:cNvSpPr txBox="1"/>
          <p:nvPr/>
        </p:nvSpPr>
        <p:spPr>
          <a:xfrm>
            <a:off x="249691" y="1569600"/>
            <a:ext cx="274554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We change some variables to make it more useful.</a:t>
            </a:r>
          </a:p>
          <a:p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For example,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further segregating the commercial buildings to 2 classes (24/7 or not)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We remove some variables to reduce multi-collinearity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For example, 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Min, Avg, Max temperature of each month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413C75-116C-EA97-77C1-EBC9EA34A52F}"/>
              </a:ext>
            </a:extLst>
          </p:cNvPr>
          <p:cNvSpPr txBox="1"/>
          <p:nvPr/>
        </p:nvSpPr>
        <p:spPr>
          <a:xfrm>
            <a:off x="3308281" y="1144653"/>
            <a:ext cx="2644539" cy="3077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Fira Sans" panose="020B0503050000020004" pitchFamily="34" charset="0"/>
              </a:rPr>
              <a:t>Handling Irregular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34DF26-1A36-1182-651E-147584C09588}"/>
              </a:ext>
            </a:extLst>
          </p:cNvPr>
          <p:cNvSpPr txBox="1"/>
          <p:nvPr/>
        </p:nvSpPr>
        <p:spPr>
          <a:xfrm>
            <a:off x="6304654" y="1144800"/>
            <a:ext cx="2459722" cy="30777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Fira Sans" panose="020B0503050000020004" pitchFamily="34" charset="0"/>
              </a:rPr>
              <a:t>Converting Categorical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4B7ED0-872B-209E-AA78-6E152174B1E9}"/>
              </a:ext>
            </a:extLst>
          </p:cNvPr>
          <p:cNvSpPr txBox="1"/>
          <p:nvPr/>
        </p:nvSpPr>
        <p:spPr>
          <a:xfrm>
            <a:off x="3267615" y="1568167"/>
            <a:ext cx="24152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Understand why certain values are missing and construct meaningful ways to reassign values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Identify outliers and remove them as well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DC1E1-CF71-A11B-3CB2-4E31032A3544}"/>
              </a:ext>
            </a:extLst>
          </p:cNvPr>
          <p:cNvSpPr txBox="1"/>
          <p:nvPr/>
        </p:nvSpPr>
        <p:spPr>
          <a:xfrm>
            <a:off x="6271511" y="1569600"/>
            <a:ext cx="2415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Our model needs numeric data to work with and we must convert categorical data to numeric form</a:t>
            </a:r>
          </a:p>
        </p:txBody>
      </p:sp>
    </p:spTree>
    <p:extLst>
      <p:ext uri="{BB962C8B-B14F-4D97-AF65-F5344CB8AC3E}">
        <p14:creationId xmlns:p14="http://schemas.microsoft.com/office/powerpoint/2010/main" val="253112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24602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Model Workflow</a:t>
            </a:r>
            <a:endParaRPr sz="2400"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255;p21">
            <a:extLst>
              <a:ext uri="{FF2B5EF4-FFF2-40B4-BE49-F238E27FC236}">
                <a16:creationId xmlns:a16="http://schemas.microsoft.com/office/drawing/2014/main" id="{1E92A627-F0DC-344E-3BD5-D07962602175}"/>
              </a:ext>
            </a:extLst>
          </p:cNvPr>
          <p:cNvSpPr/>
          <p:nvPr/>
        </p:nvSpPr>
        <p:spPr>
          <a:xfrm>
            <a:off x="6255770" y="2613474"/>
            <a:ext cx="48884" cy="46327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379" y="0"/>
                </a:moveTo>
                <a:cubicBezTo>
                  <a:pt x="158" y="0"/>
                  <a:pt x="1" y="190"/>
                  <a:pt x="1" y="379"/>
                </a:cubicBezTo>
                <a:cubicBezTo>
                  <a:pt x="1" y="599"/>
                  <a:pt x="158" y="788"/>
                  <a:pt x="379" y="788"/>
                </a:cubicBezTo>
                <a:cubicBezTo>
                  <a:pt x="599" y="788"/>
                  <a:pt x="789" y="599"/>
                  <a:pt x="789" y="379"/>
                </a:cubicBezTo>
                <a:cubicBezTo>
                  <a:pt x="789" y="190"/>
                  <a:pt x="599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46;p19">
            <a:extLst>
              <a:ext uri="{FF2B5EF4-FFF2-40B4-BE49-F238E27FC236}">
                <a16:creationId xmlns:a16="http://schemas.microsoft.com/office/drawing/2014/main" id="{F8BB46F4-A573-F236-4862-29281DA0A785}"/>
              </a:ext>
            </a:extLst>
          </p:cNvPr>
          <p:cNvSpPr/>
          <p:nvPr/>
        </p:nvSpPr>
        <p:spPr>
          <a:xfrm>
            <a:off x="8106736" y="3690474"/>
            <a:ext cx="1037123" cy="10379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aphic 2" descr="Bank outline">
            <a:extLst>
              <a:ext uri="{FF2B5EF4-FFF2-40B4-BE49-F238E27FC236}">
                <a16:creationId xmlns:a16="http://schemas.microsoft.com/office/drawing/2014/main" id="{ED30C780-D276-F3D1-E797-902C97644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4979" y="3257284"/>
            <a:ext cx="866379" cy="866379"/>
          </a:xfrm>
          <a:prstGeom prst="rect">
            <a:avLst/>
          </a:prstGeom>
        </p:spPr>
      </p:pic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9682AD98-ECB1-5C52-F294-4F0738E46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97916" y="3765854"/>
            <a:ext cx="795130" cy="79513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ED221039-884C-6A42-C8B2-8D37E45B5E1B}"/>
              </a:ext>
            </a:extLst>
          </p:cNvPr>
          <p:cNvSpPr/>
          <p:nvPr/>
        </p:nvSpPr>
        <p:spPr>
          <a:xfrm>
            <a:off x="663191" y="1478832"/>
            <a:ext cx="2225040" cy="1579853"/>
          </a:xfrm>
          <a:prstGeom prst="rightArrow">
            <a:avLst>
              <a:gd name="adj1" fmla="val 71229"/>
              <a:gd name="adj2" fmla="val 3770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 up X and y variables and perform train-test-split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AD3FBF6-101B-9045-D7C6-C16093643C5B}"/>
              </a:ext>
            </a:extLst>
          </p:cNvPr>
          <p:cNvSpPr/>
          <p:nvPr/>
        </p:nvSpPr>
        <p:spPr>
          <a:xfrm>
            <a:off x="3589391" y="1464674"/>
            <a:ext cx="2225040" cy="1579853"/>
          </a:xfrm>
          <a:prstGeom prst="rightArrow">
            <a:avLst>
              <a:gd name="adj1" fmla="val 71229"/>
              <a:gd name="adj2" fmla="val 37709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 selected models. Scale data if needed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F61270F-3191-A386-8A48-82C6F96DD0BA}"/>
              </a:ext>
            </a:extLst>
          </p:cNvPr>
          <p:cNvSpPr/>
          <p:nvPr/>
        </p:nvSpPr>
        <p:spPr>
          <a:xfrm>
            <a:off x="6515591" y="1465944"/>
            <a:ext cx="2225040" cy="1579853"/>
          </a:xfrm>
          <a:prstGeom prst="rightArrow">
            <a:avLst>
              <a:gd name="adj1" fmla="val 71229"/>
              <a:gd name="adj2" fmla="val 3770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Evaluate results of models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8235B1-04B4-217C-798D-269F613F3438}"/>
              </a:ext>
            </a:extLst>
          </p:cNvPr>
          <p:cNvSpPr/>
          <p:nvPr/>
        </p:nvSpPr>
        <p:spPr>
          <a:xfrm>
            <a:off x="3465767" y="3855642"/>
            <a:ext cx="22124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Refine variables and repeat</a:t>
            </a:r>
          </a:p>
        </p:txBody>
      </p: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E5A5F739-8955-EDEE-65F6-92EA368B99A5}"/>
              </a:ext>
            </a:extLst>
          </p:cNvPr>
          <p:cNvSpPr/>
          <p:nvPr/>
        </p:nvSpPr>
        <p:spPr>
          <a:xfrm rot="10800000">
            <a:off x="1427615" y="90584"/>
            <a:ext cx="6200496" cy="4470400"/>
          </a:xfrm>
          <a:prstGeom prst="circularArrow">
            <a:avLst>
              <a:gd name="adj1" fmla="val 1355"/>
              <a:gd name="adj2" fmla="val 250619"/>
              <a:gd name="adj3" fmla="val 20557434"/>
              <a:gd name="adj4" fmla="val 11536156"/>
              <a:gd name="adj5" fmla="val 304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599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24602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Model Findings</a:t>
            </a:r>
            <a:endParaRPr sz="2400"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255;p21">
            <a:extLst>
              <a:ext uri="{FF2B5EF4-FFF2-40B4-BE49-F238E27FC236}">
                <a16:creationId xmlns:a16="http://schemas.microsoft.com/office/drawing/2014/main" id="{1E92A627-F0DC-344E-3BD5-D07962602175}"/>
              </a:ext>
            </a:extLst>
          </p:cNvPr>
          <p:cNvSpPr/>
          <p:nvPr/>
        </p:nvSpPr>
        <p:spPr>
          <a:xfrm>
            <a:off x="6255770" y="2613474"/>
            <a:ext cx="48884" cy="46327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379" y="0"/>
                </a:moveTo>
                <a:cubicBezTo>
                  <a:pt x="158" y="0"/>
                  <a:pt x="1" y="190"/>
                  <a:pt x="1" y="379"/>
                </a:cubicBezTo>
                <a:cubicBezTo>
                  <a:pt x="1" y="599"/>
                  <a:pt x="158" y="788"/>
                  <a:pt x="379" y="788"/>
                </a:cubicBezTo>
                <a:cubicBezTo>
                  <a:pt x="599" y="788"/>
                  <a:pt x="789" y="599"/>
                  <a:pt x="789" y="379"/>
                </a:cubicBezTo>
                <a:cubicBezTo>
                  <a:pt x="789" y="190"/>
                  <a:pt x="599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46;p19">
            <a:extLst>
              <a:ext uri="{FF2B5EF4-FFF2-40B4-BE49-F238E27FC236}">
                <a16:creationId xmlns:a16="http://schemas.microsoft.com/office/drawing/2014/main" id="{F8BB46F4-A573-F236-4862-29281DA0A785}"/>
              </a:ext>
            </a:extLst>
          </p:cNvPr>
          <p:cNvSpPr/>
          <p:nvPr/>
        </p:nvSpPr>
        <p:spPr>
          <a:xfrm>
            <a:off x="8106736" y="3690474"/>
            <a:ext cx="1037123" cy="10379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9682AD98-ECB1-5C52-F294-4F0738E46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7916" y="3765854"/>
            <a:ext cx="795130" cy="7951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44D03F-1B85-2871-FC60-8F04E84EB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71911"/>
            <a:ext cx="6166701" cy="2016037"/>
          </a:xfrm>
          <a:prstGeom prst="rect">
            <a:avLst/>
          </a:prstGeom>
        </p:spPr>
      </p:pic>
      <p:sp>
        <p:nvSpPr>
          <p:cNvPr id="16" name="Google Shape;567;p18">
            <a:extLst>
              <a:ext uri="{FF2B5EF4-FFF2-40B4-BE49-F238E27FC236}">
                <a16:creationId xmlns:a16="http://schemas.microsoft.com/office/drawing/2014/main" id="{E34D48FF-2C73-584D-40AE-889CB9A64AF1}"/>
              </a:ext>
            </a:extLst>
          </p:cNvPr>
          <p:cNvSpPr txBox="1"/>
          <p:nvPr/>
        </p:nvSpPr>
        <p:spPr>
          <a:xfrm>
            <a:off x="457200" y="3571830"/>
            <a:ext cx="4878004" cy="68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Selected Model: </a:t>
            </a: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Gradient Boost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593889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24602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Model Findings</a:t>
            </a:r>
            <a:endParaRPr sz="2400"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255;p21">
            <a:extLst>
              <a:ext uri="{FF2B5EF4-FFF2-40B4-BE49-F238E27FC236}">
                <a16:creationId xmlns:a16="http://schemas.microsoft.com/office/drawing/2014/main" id="{1E92A627-F0DC-344E-3BD5-D07962602175}"/>
              </a:ext>
            </a:extLst>
          </p:cNvPr>
          <p:cNvSpPr/>
          <p:nvPr/>
        </p:nvSpPr>
        <p:spPr>
          <a:xfrm>
            <a:off x="6255770" y="2613474"/>
            <a:ext cx="48884" cy="46327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379" y="0"/>
                </a:moveTo>
                <a:cubicBezTo>
                  <a:pt x="158" y="0"/>
                  <a:pt x="1" y="190"/>
                  <a:pt x="1" y="379"/>
                </a:cubicBezTo>
                <a:cubicBezTo>
                  <a:pt x="1" y="599"/>
                  <a:pt x="158" y="788"/>
                  <a:pt x="379" y="788"/>
                </a:cubicBezTo>
                <a:cubicBezTo>
                  <a:pt x="599" y="788"/>
                  <a:pt x="789" y="599"/>
                  <a:pt x="789" y="379"/>
                </a:cubicBezTo>
                <a:cubicBezTo>
                  <a:pt x="789" y="190"/>
                  <a:pt x="599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46;p19">
            <a:extLst>
              <a:ext uri="{FF2B5EF4-FFF2-40B4-BE49-F238E27FC236}">
                <a16:creationId xmlns:a16="http://schemas.microsoft.com/office/drawing/2014/main" id="{F8BB46F4-A573-F236-4862-29281DA0A785}"/>
              </a:ext>
            </a:extLst>
          </p:cNvPr>
          <p:cNvSpPr/>
          <p:nvPr/>
        </p:nvSpPr>
        <p:spPr>
          <a:xfrm>
            <a:off x="8106736" y="3690474"/>
            <a:ext cx="1037123" cy="10379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9682AD98-ECB1-5C52-F294-4F0738E46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7916" y="3765854"/>
            <a:ext cx="795130" cy="7951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FD8E9C-87C2-7D69-ED21-C4C2360AD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54" y="1037674"/>
            <a:ext cx="6269301" cy="2773307"/>
          </a:xfrm>
          <a:prstGeom prst="rect">
            <a:avLst/>
          </a:prstGeom>
        </p:spPr>
      </p:pic>
      <p:sp>
        <p:nvSpPr>
          <p:cNvPr id="10" name="Google Shape;567;p18">
            <a:extLst>
              <a:ext uri="{FF2B5EF4-FFF2-40B4-BE49-F238E27FC236}">
                <a16:creationId xmlns:a16="http://schemas.microsoft.com/office/drawing/2014/main" id="{32774E44-DD46-3A22-FAD4-0D23FF91A864}"/>
              </a:ext>
            </a:extLst>
          </p:cNvPr>
          <p:cNvSpPr txBox="1"/>
          <p:nvPr/>
        </p:nvSpPr>
        <p:spPr>
          <a:xfrm>
            <a:off x="6498819" y="727430"/>
            <a:ext cx="2324913" cy="290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Takeaways: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Energy Star Rating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Building Class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Facility type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Cold Weather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44320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What is EUI?</a:t>
            </a:r>
            <a:endParaRPr dirty="0"/>
          </a:p>
        </p:txBody>
      </p:sp>
      <p:sp>
        <p:nvSpPr>
          <p:cNvPr id="565" name="Google Shape;565;p18"/>
          <p:cNvSpPr/>
          <p:nvPr/>
        </p:nvSpPr>
        <p:spPr>
          <a:xfrm>
            <a:off x="50" y="4732050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6" name="Google Shape;566;p18"/>
          <p:cNvGrpSpPr/>
          <p:nvPr/>
        </p:nvGrpSpPr>
        <p:grpSpPr>
          <a:xfrm>
            <a:off x="457200" y="1271540"/>
            <a:ext cx="3321148" cy="2259693"/>
            <a:chOff x="5305672" y="1447024"/>
            <a:chExt cx="2757600" cy="883947"/>
          </a:xfrm>
        </p:grpSpPr>
        <p:sp>
          <p:nvSpPr>
            <p:cNvPr id="567" name="Google Shape;567;p18"/>
            <p:cNvSpPr txBox="1"/>
            <p:nvPr/>
          </p:nvSpPr>
          <p:spPr>
            <a:xfrm>
              <a:off x="5305672" y="1447024"/>
              <a:ext cx="27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accent3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Energy Use Intensity</a:t>
              </a:r>
            </a:p>
          </p:txBody>
        </p:sp>
        <p:sp>
          <p:nvSpPr>
            <p:cNvPr id="568" name="Google Shape;568;p18"/>
            <p:cNvSpPr txBox="1"/>
            <p:nvPr/>
          </p:nvSpPr>
          <p:spPr>
            <a:xfrm>
              <a:off x="5305672" y="1598639"/>
              <a:ext cx="2757600" cy="732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Measures the total energy consumed in a building in a year divided by its gross floor area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Indicator of the energy efficiency of a building’s design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Benchmark and compare energy use between buildings of similar operations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6" name="Google Shape;576;p18"/>
          <p:cNvGrpSpPr/>
          <p:nvPr/>
        </p:nvGrpSpPr>
        <p:grpSpPr>
          <a:xfrm>
            <a:off x="5546207" y="3397482"/>
            <a:ext cx="1141730" cy="1342236"/>
            <a:chOff x="4696850" y="1757950"/>
            <a:chExt cx="1245750" cy="1466925"/>
          </a:xfrm>
        </p:grpSpPr>
        <p:sp>
          <p:nvSpPr>
            <p:cNvPr id="577" name="Google Shape;577;p18"/>
            <p:cNvSpPr/>
            <p:nvPr/>
          </p:nvSpPr>
          <p:spPr>
            <a:xfrm>
              <a:off x="5067350" y="1793225"/>
              <a:ext cx="163850" cy="1429125"/>
            </a:xfrm>
            <a:custGeom>
              <a:avLst/>
              <a:gdLst/>
              <a:ahLst/>
              <a:cxnLst/>
              <a:rect l="l" t="t" r="r" b="b"/>
              <a:pathLst>
                <a:path w="6554" h="57165" extrusionOk="0">
                  <a:moveTo>
                    <a:pt x="1" y="1"/>
                  </a:moveTo>
                  <a:lnTo>
                    <a:pt x="1" y="57164"/>
                  </a:lnTo>
                  <a:lnTo>
                    <a:pt x="6554" y="57164"/>
                  </a:lnTo>
                  <a:lnTo>
                    <a:pt x="6554" y="1"/>
                  </a:lnTo>
                  <a:close/>
                </a:path>
              </a:pathLst>
            </a:custGeom>
            <a:solidFill>
              <a:srgbClr val="DAD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4768675" y="1793225"/>
              <a:ext cx="298700" cy="1429125"/>
            </a:xfrm>
            <a:custGeom>
              <a:avLst/>
              <a:gdLst/>
              <a:ahLst/>
              <a:cxnLst/>
              <a:rect l="l" t="t" r="r" b="b"/>
              <a:pathLst>
                <a:path w="11948" h="57165" extrusionOk="0">
                  <a:moveTo>
                    <a:pt x="1" y="1"/>
                  </a:moveTo>
                  <a:lnTo>
                    <a:pt x="1" y="57164"/>
                  </a:lnTo>
                  <a:lnTo>
                    <a:pt x="11948" y="57164"/>
                  </a:lnTo>
                  <a:lnTo>
                    <a:pt x="119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4768675" y="1757950"/>
              <a:ext cx="298700" cy="35300"/>
            </a:xfrm>
            <a:custGeom>
              <a:avLst/>
              <a:gdLst/>
              <a:ahLst/>
              <a:cxnLst/>
              <a:rect l="l" t="t" r="r" b="b"/>
              <a:pathLst>
                <a:path w="11948" h="1412" extrusionOk="0">
                  <a:moveTo>
                    <a:pt x="1" y="0"/>
                  </a:moveTo>
                  <a:lnTo>
                    <a:pt x="1" y="1412"/>
                  </a:lnTo>
                  <a:lnTo>
                    <a:pt x="11948" y="1412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5067350" y="1757950"/>
              <a:ext cx="163850" cy="35300"/>
            </a:xfrm>
            <a:custGeom>
              <a:avLst/>
              <a:gdLst/>
              <a:ahLst/>
              <a:cxnLst/>
              <a:rect l="l" t="t" r="r" b="b"/>
              <a:pathLst>
                <a:path w="6554" h="1412" extrusionOk="0">
                  <a:moveTo>
                    <a:pt x="1" y="0"/>
                  </a:moveTo>
                  <a:lnTo>
                    <a:pt x="1" y="1412"/>
                  </a:lnTo>
                  <a:lnTo>
                    <a:pt x="6554" y="1412"/>
                  </a:lnTo>
                  <a:lnTo>
                    <a:pt x="65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4865100" y="1939425"/>
              <a:ext cx="105875" cy="163850"/>
            </a:xfrm>
            <a:custGeom>
              <a:avLst/>
              <a:gdLst/>
              <a:ahLst/>
              <a:cxnLst/>
              <a:rect l="l" t="t" r="r" b="b"/>
              <a:pathLst>
                <a:path w="4235" h="6554" extrusionOk="0">
                  <a:moveTo>
                    <a:pt x="0" y="0"/>
                  </a:moveTo>
                  <a:lnTo>
                    <a:pt x="0" y="6553"/>
                  </a:lnTo>
                  <a:lnTo>
                    <a:pt x="4235" y="6553"/>
                  </a:lnTo>
                  <a:lnTo>
                    <a:pt x="42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4865100" y="1939425"/>
              <a:ext cx="28375" cy="163850"/>
            </a:xfrm>
            <a:custGeom>
              <a:avLst/>
              <a:gdLst/>
              <a:ahLst/>
              <a:cxnLst/>
              <a:rect l="l" t="t" r="r" b="b"/>
              <a:pathLst>
                <a:path w="1135" h="6554" extrusionOk="0">
                  <a:moveTo>
                    <a:pt x="0" y="0"/>
                  </a:moveTo>
                  <a:lnTo>
                    <a:pt x="0" y="6553"/>
                  </a:lnTo>
                  <a:lnTo>
                    <a:pt x="1134" y="6553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4865100" y="2103250"/>
              <a:ext cx="105875" cy="25225"/>
            </a:xfrm>
            <a:custGeom>
              <a:avLst/>
              <a:gdLst/>
              <a:ahLst/>
              <a:cxnLst/>
              <a:rect l="l" t="t" r="r" b="b"/>
              <a:pathLst>
                <a:path w="4235" h="1009" extrusionOk="0">
                  <a:moveTo>
                    <a:pt x="0" y="0"/>
                  </a:moveTo>
                  <a:lnTo>
                    <a:pt x="0" y="1008"/>
                  </a:lnTo>
                  <a:lnTo>
                    <a:pt x="4235" y="1008"/>
                  </a:lnTo>
                  <a:lnTo>
                    <a:pt x="4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4865100" y="2249425"/>
              <a:ext cx="105875" cy="163850"/>
            </a:xfrm>
            <a:custGeom>
              <a:avLst/>
              <a:gdLst/>
              <a:ahLst/>
              <a:cxnLst/>
              <a:rect l="l" t="t" r="r" b="b"/>
              <a:pathLst>
                <a:path w="4235" h="6554" extrusionOk="0">
                  <a:moveTo>
                    <a:pt x="0" y="1"/>
                  </a:moveTo>
                  <a:lnTo>
                    <a:pt x="0" y="6554"/>
                  </a:lnTo>
                  <a:lnTo>
                    <a:pt x="4235" y="6554"/>
                  </a:lnTo>
                  <a:lnTo>
                    <a:pt x="42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4865100" y="2249425"/>
              <a:ext cx="28375" cy="163850"/>
            </a:xfrm>
            <a:custGeom>
              <a:avLst/>
              <a:gdLst/>
              <a:ahLst/>
              <a:cxnLst/>
              <a:rect l="l" t="t" r="r" b="b"/>
              <a:pathLst>
                <a:path w="1135" h="6554" extrusionOk="0">
                  <a:moveTo>
                    <a:pt x="0" y="1"/>
                  </a:moveTo>
                  <a:lnTo>
                    <a:pt x="0" y="6554"/>
                  </a:lnTo>
                  <a:lnTo>
                    <a:pt x="1134" y="6554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4865100" y="2413250"/>
              <a:ext cx="105875" cy="25250"/>
            </a:xfrm>
            <a:custGeom>
              <a:avLst/>
              <a:gdLst/>
              <a:ahLst/>
              <a:cxnLst/>
              <a:rect l="l" t="t" r="r" b="b"/>
              <a:pathLst>
                <a:path w="4235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4235" y="1009"/>
                  </a:lnTo>
                  <a:lnTo>
                    <a:pt x="4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4865100" y="2560075"/>
              <a:ext cx="105875" cy="163225"/>
            </a:xfrm>
            <a:custGeom>
              <a:avLst/>
              <a:gdLst/>
              <a:ahLst/>
              <a:cxnLst/>
              <a:rect l="l" t="t" r="r" b="b"/>
              <a:pathLst>
                <a:path w="4235" h="6529" extrusionOk="0">
                  <a:moveTo>
                    <a:pt x="0" y="0"/>
                  </a:moveTo>
                  <a:lnTo>
                    <a:pt x="0" y="6528"/>
                  </a:lnTo>
                  <a:lnTo>
                    <a:pt x="4235" y="6528"/>
                  </a:lnTo>
                  <a:lnTo>
                    <a:pt x="42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4865100" y="2560075"/>
              <a:ext cx="28375" cy="163225"/>
            </a:xfrm>
            <a:custGeom>
              <a:avLst/>
              <a:gdLst/>
              <a:ahLst/>
              <a:cxnLst/>
              <a:rect l="l" t="t" r="r" b="b"/>
              <a:pathLst>
                <a:path w="1135" h="6529" extrusionOk="0">
                  <a:moveTo>
                    <a:pt x="0" y="0"/>
                  </a:moveTo>
                  <a:lnTo>
                    <a:pt x="0" y="6528"/>
                  </a:lnTo>
                  <a:lnTo>
                    <a:pt x="1134" y="6528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4865100" y="2723275"/>
              <a:ext cx="105875" cy="25850"/>
            </a:xfrm>
            <a:custGeom>
              <a:avLst/>
              <a:gdLst/>
              <a:ahLst/>
              <a:cxnLst/>
              <a:rect l="l" t="t" r="r" b="b"/>
              <a:pathLst>
                <a:path w="4235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4235" y="1034"/>
                  </a:lnTo>
                  <a:lnTo>
                    <a:pt x="4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4768675" y="3187025"/>
              <a:ext cx="298700" cy="35325"/>
            </a:xfrm>
            <a:custGeom>
              <a:avLst/>
              <a:gdLst/>
              <a:ahLst/>
              <a:cxnLst/>
              <a:rect l="l" t="t" r="r" b="b"/>
              <a:pathLst>
                <a:path w="11948" h="1413" extrusionOk="0">
                  <a:moveTo>
                    <a:pt x="1" y="1"/>
                  </a:moveTo>
                  <a:lnTo>
                    <a:pt x="1" y="1412"/>
                  </a:lnTo>
                  <a:lnTo>
                    <a:pt x="11948" y="1412"/>
                  </a:lnTo>
                  <a:lnTo>
                    <a:pt x="119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5674775" y="1793225"/>
              <a:ext cx="163850" cy="1429125"/>
            </a:xfrm>
            <a:custGeom>
              <a:avLst/>
              <a:gdLst/>
              <a:ahLst/>
              <a:cxnLst/>
              <a:rect l="l" t="t" r="r" b="b"/>
              <a:pathLst>
                <a:path w="6554" h="57165" extrusionOk="0">
                  <a:moveTo>
                    <a:pt x="1" y="1"/>
                  </a:moveTo>
                  <a:lnTo>
                    <a:pt x="1" y="57164"/>
                  </a:lnTo>
                  <a:lnTo>
                    <a:pt x="6554" y="57164"/>
                  </a:lnTo>
                  <a:lnTo>
                    <a:pt x="65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5376100" y="1793225"/>
              <a:ext cx="298700" cy="1429125"/>
            </a:xfrm>
            <a:custGeom>
              <a:avLst/>
              <a:gdLst/>
              <a:ahLst/>
              <a:cxnLst/>
              <a:rect l="l" t="t" r="r" b="b"/>
              <a:pathLst>
                <a:path w="11948" h="57165" extrusionOk="0">
                  <a:moveTo>
                    <a:pt x="1" y="1"/>
                  </a:moveTo>
                  <a:lnTo>
                    <a:pt x="1" y="57164"/>
                  </a:lnTo>
                  <a:lnTo>
                    <a:pt x="11948" y="57164"/>
                  </a:lnTo>
                  <a:lnTo>
                    <a:pt x="119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5376100" y="1757950"/>
              <a:ext cx="298700" cy="35300"/>
            </a:xfrm>
            <a:custGeom>
              <a:avLst/>
              <a:gdLst/>
              <a:ahLst/>
              <a:cxnLst/>
              <a:rect l="l" t="t" r="r" b="b"/>
              <a:pathLst>
                <a:path w="11948" h="1412" extrusionOk="0">
                  <a:moveTo>
                    <a:pt x="1" y="0"/>
                  </a:moveTo>
                  <a:lnTo>
                    <a:pt x="1" y="1412"/>
                  </a:lnTo>
                  <a:lnTo>
                    <a:pt x="11948" y="1412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5674775" y="1757950"/>
              <a:ext cx="163850" cy="35300"/>
            </a:xfrm>
            <a:custGeom>
              <a:avLst/>
              <a:gdLst/>
              <a:ahLst/>
              <a:cxnLst/>
              <a:rect l="l" t="t" r="r" b="b"/>
              <a:pathLst>
                <a:path w="6554" h="1412" extrusionOk="0">
                  <a:moveTo>
                    <a:pt x="1" y="0"/>
                  </a:moveTo>
                  <a:lnTo>
                    <a:pt x="1" y="1412"/>
                  </a:lnTo>
                  <a:lnTo>
                    <a:pt x="6554" y="1412"/>
                  </a:lnTo>
                  <a:lnTo>
                    <a:pt x="65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5472525" y="1939425"/>
              <a:ext cx="105250" cy="163850"/>
            </a:xfrm>
            <a:custGeom>
              <a:avLst/>
              <a:gdLst/>
              <a:ahLst/>
              <a:cxnLst/>
              <a:rect l="l" t="t" r="r" b="b"/>
              <a:pathLst>
                <a:path w="4210" h="6554" extrusionOk="0">
                  <a:moveTo>
                    <a:pt x="0" y="0"/>
                  </a:moveTo>
                  <a:lnTo>
                    <a:pt x="0" y="6553"/>
                  </a:lnTo>
                  <a:lnTo>
                    <a:pt x="4209" y="6553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5472525" y="1939425"/>
              <a:ext cx="28375" cy="163850"/>
            </a:xfrm>
            <a:custGeom>
              <a:avLst/>
              <a:gdLst/>
              <a:ahLst/>
              <a:cxnLst/>
              <a:rect l="l" t="t" r="r" b="b"/>
              <a:pathLst>
                <a:path w="1135" h="6554" extrusionOk="0">
                  <a:moveTo>
                    <a:pt x="0" y="0"/>
                  </a:moveTo>
                  <a:lnTo>
                    <a:pt x="0" y="6553"/>
                  </a:lnTo>
                  <a:lnTo>
                    <a:pt x="1134" y="6553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5472525" y="2103250"/>
              <a:ext cx="105250" cy="25225"/>
            </a:xfrm>
            <a:custGeom>
              <a:avLst/>
              <a:gdLst/>
              <a:ahLst/>
              <a:cxnLst/>
              <a:rect l="l" t="t" r="r" b="b"/>
              <a:pathLst>
                <a:path w="4210" h="1009" extrusionOk="0">
                  <a:moveTo>
                    <a:pt x="0" y="0"/>
                  </a:moveTo>
                  <a:lnTo>
                    <a:pt x="0" y="1008"/>
                  </a:lnTo>
                  <a:lnTo>
                    <a:pt x="4209" y="1008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5472525" y="2249425"/>
              <a:ext cx="105250" cy="163850"/>
            </a:xfrm>
            <a:custGeom>
              <a:avLst/>
              <a:gdLst/>
              <a:ahLst/>
              <a:cxnLst/>
              <a:rect l="l" t="t" r="r" b="b"/>
              <a:pathLst>
                <a:path w="4210" h="6554" extrusionOk="0">
                  <a:moveTo>
                    <a:pt x="0" y="1"/>
                  </a:moveTo>
                  <a:lnTo>
                    <a:pt x="0" y="6554"/>
                  </a:lnTo>
                  <a:lnTo>
                    <a:pt x="4209" y="6554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5472525" y="2249425"/>
              <a:ext cx="28375" cy="163850"/>
            </a:xfrm>
            <a:custGeom>
              <a:avLst/>
              <a:gdLst/>
              <a:ahLst/>
              <a:cxnLst/>
              <a:rect l="l" t="t" r="r" b="b"/>
              <a:pathLst>
                <a:path w="1135" h="6554" extrusionOk="0">
                  <a:moveTo>
                    <a:pt x="0" y="1"/>
                  </a:moveTo>
                  <a:lnTo>
                    <a:pt x="0" y="6554"/>
                  </a:lnTo>
                  <a:lnTo>
                    <a:pt x="1134" y="6554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5472525" y="2413250"/>
              <a:ext cx="105250" cy="25250"/>
            </a:xfrm>
            <a:custGeom>
              <a:avLst/>
              <a:gdLst/>
              <a:ahLst/>
              <a:cxnLst/>
              <a:rect l="l" t="t" r="r" b="b"/>
              <a:pathLst>
                <a:path w="4210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4209" y="1009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8"/>
            <p:cNvSpPr/>
            <p:nvPr/>
          </p:nvSpPr>
          <p:spPr>
            <a:xfrm>
              <a:off x="5472525" y="2560075"/>
              <a:ext cx="105250" cy="163225"/>
            </a:xfrm>
            <a:custGeom>
              <a:avLst/>
              <a:gdLst/>
              <a:ahLst/>
              <a:cxnLst/>
              <a:rect l="l" t="t" r="r" b="b"/>
              <a:pathLst>
                <a:path w="4210" h="6529" extrusionOk="0">
                  <a:moveTo>
                    <a:pt x="0" y="0"/>
                  </a:moveTo>
                  <a:lnTo>
                    <a:pt x="0" y="6528"/>
                  </a:lnTo>
                  <a:lnTo>
                    <a:pt x="4209" y="6528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8"/>
            <p:cNvSpPr/>
            <p:nvPr/>
          </p:nvSpPr>
          <p:spPr>
            <a:xfrm>
              <a:off x="5472525" y="2560075"/>
              <a:ext cx="28375" cy="163225"/>
            </a:xfrm>
            <a:custGeom>
              <a:avLst/>
              <a:gdLst/>
              <a:ahLst/>
              <a:cxnLst/>
              <a:rect l="l" t="t" r="r" b="b"/>
              <a:pathLst>
                <a:path w="1135" h="6529" extrusionOk="0">
                  <a:moveTo>
                    <a:pt x="0" y="0"/>
                  </a:moveTo>
                  <a:lnTo>
                    <a:pt x="0" y="6528"/>
                  </a:lnTo>
                  <a:lnTo>
                    <a:pt x="1134" y="6528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8"/>
            <p:cNvSpPr/>
            <p:nvPr/>
          </p:nvSpPr>
          <p:spPr>
            <a:xfrm>
              <a:off x="5472525" y="2723275"/>
              <a:ext cx="105250" cy="25850"/>
            </a:xfrm>
            <a:custGeom>
              <a:avLst/>
              <a:gdLst/>
              <a:ahLst/>
              <a:cxnLst/>
              <a:rect l="l" t="t" r="r" b="b"/>
              <a:pathLst>
                <a:path w="4210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4209" y="1034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8"/>
            <p:cNvSpPr/>
            <p:nvPr/>
          </p:nvSpPr>
          <p:spPr>
            <a:xfrm>
              <a:off x="5376100" y="3187025"/>
              <a:ext cx="298700" cy="35325"/>
            </a:xfrm>
            <a:custGeom>
              <a:avLst/>
              <a:gdLst/>
              <a:ahLst/>
              <a:cxnLst/>
              <a:rect l="l" t="t" r="r" b="b"/>
              <a:pathLst>
                <a:path w="11948" h="1413" extrusionOk="0">
                  <a:moveTo>
                    <a:pt x="1" y="1"/>
                  </a:moveTo>
                  <a:lnTo>
                    <a:pt x="1" y="1412"/>
                  </a:lnTo>
                  <a:lnTo>
                    <a:pt x="11948" y="1412"/>
                  </a:lnTo>
                  <a:lnTo>
                    <a:pt x="119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8"/>
            <p:cNvSpPr/>
            <p:nvPr/>
          </p:nvSpPr>
          <p:spPr>
            <a:xfrm>
              <a:off x="5674775" y="3187025"/>
              <a:ext cx="163850" cy="35325"/>
            </a:xfrm>
            <a:custGeom>
              <a:avLst/>
              <a:gdLst/>
              <a:ahLst/>
              <a:cxnLst/>
              <a:rect l="l" t="t" r="r" b="b"/>
              <a:pathLst>
                <a:path w="6554" h="1413" extrusionOk="0">
                  <a:moveTo>
                    <a:pt x="1" y="1"/>
                  </a:moveTo>
                  <a:lnTo>
                    <a:pt x="1" y="1412"/>
                  </a:lnTo>
                  <a:lnTo>
                    <a:pt x="6554" y="1412"/>
                  </a:lnTo>
                  <a:lnTo>
                    <a:pt x="6554" y="1"/>
                  </a:lnTo>
                  <a:close/>
                </a:path>
              </a:pathLst>
            </a:custGeom>
            <a:solidFill>
              <a:srgbClr val="B8C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8"/>
            <p:cNvSpPr/>
            <p:nvPr/>
          </p:nvSpPr>
          <p:spPr>
            <a:xfrm>
              <a:off x="5067350" y="1827250"/>
              <a:ext cx="308775" cy="1395100"/>
            </a:xfrm>
            <a:custGeom>
              <a:avLst/>
              <a:gdLst/>
              <a:ahLst/>
              <a:cxnLst/>
              <a:rect l="l" t="t" r="r" b="b"/>
              <a:pathLst>
                <a:path w="12351" h="55804" extrusionOk="0">
                  <a:moveTo>
                    <a:pt x="1" y="1"/>
                  </a:moveTo>
                  <a:lnTo>
                    <a:pt x="1" y="55803"/>
                  </a:lnTo>
                  <a:lnTo>
                    <a:pt x="12351" y="55803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8"/>
            <p:cNvSpPr/>
            <p:nvPr/>
          </p:nvSpPr>
          <p:spPr>
            <a:xfrm>
              <a:off x="5067350" y="1827250"/>
              <a:ext cx="81950" cy="1397625"/>
            </a:xfrm>
            <a:custGeom>
              <a:avLst/>
              <a:gdLst/>
              <a:ahLst/>
              <a:cxnLst/>
              <a:rect l="l" t="t" r="r" b="b"/>
              <a:pathLst>
                <a:path w="3278" h="55905" extrusionOk="0">
                  <a:moveTo>
                    <a:pt x="1" y="1"/>
                  </a:moveTo>
                  <a:lnTo>
                    <a:pt x="1" y="55904"/>
                  </a:lnTo>
                  <a:lnTo>
                    <a:pt x="3277" y="55904"/>
                  </a:lnTo>
                  <a:lnTo>
                    <a:pt x="32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8"/>
            <p:cNvSpPr/>
            <p:nvPr/>
          </p:nvSpPr>
          <p:spPr>
            <a:xfrm>
              <a:off x="5221725" y="1827250"/>
              <a:ext cx="41000" cy="1397625"/>
            </a:xfrm>
            <a:custGeom>
              <a:avLst/>
              <a:gdLst/>
              <a:ahLst/>
              <a:cxnLst/>
              <a:rect l="l" t="t" r="r" b="b"/>
              <a:pathLst>
                <a:path w="1640" h="55905" extrusionOk="0">
                  <a:moveTo>
                    <a:pt x="1" y="1"/>
                  </a:moveTo>
                  <a:lnTo>
                    <a:pt x="1" y="55904"/>
                  </a:lnTo>
                  <a:lnTo>
                    <a:pt x="1639" y="5590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8"/>
            <p:cNvSpPr/>
            <p:nvPr/>
          </p:nvSpPr>
          <p:spPr>
            <a:xfrm>
              <a:off x="5067350" y="1793225"/>
              <a:ext cx="308775" cy="34050"/>
            </a:xfrm>
            <a:custGeom>
              <a:avLst/>
              <a:gdLst/>
              <a:ahLst/>
              <a:cxnLst/>
              <a:rect l="l" t="t" r="r" b="b"/>
              <a:pathLst>
                <a:path w="12351" h="1362" extrusionOk="0">
                  <a:moveTo>
                    <a:pt x="1" y="1"/>
                  </a:moveTo>
                  <a:lnTo>
                    <a:pt x="1" y="1362"/>
                  </a:lnTo>
                  <a:lnTo>
                    <a:pt x="12351" y="1362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8"/>
            <p:cNvSpPr/>
            <p:nvPr/>
          </p:nvSpPr>
          <p:spPr>
            <a:xfrm>
              <a:off x="5067350" y="2021325"/>
              <a:ext cx="308775" cy="18925"/>
            </a:xfrm>
            <a:custGeom>
              <a:avLst/>
              <a:gdLst/>
              <a:ahLst/>
              <a:cxnLst/>
              <a:rect l="l" t="t" r="r" b="b"/>
              <a:pathLst>
                <a:path w="12351" h="757" extrusionOk="0">
                  <a:moveTo>
                    <a:pt x="1" y="1"/>
                  </a:moveTo>
                  <a:lnTo>
                    <a:pt x="1" y="757"/>
                  </a:lnTo>
                  <a:lnTo>
                    <a:pt x="12351" y="757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8"/>
            <p:cNvSpPr/>
            <p:nvPr/>
          </p:nvSpPr>
          <p:spPr>
            <a:xfrm>
              <a:off x="5067350" y="2350875"/>
              <a:ext cx="308775" cy="18925"/>
            </a:xfrm>
            <a:custGeom>
              <a:avLst/>
              <a:gdLst/>
              <a:ahLst/>
              <a:cxnLst/>
              <a:rect l="l" t="t" r="r" b="b"/>
              <a:pathLst>
                <a:path w="12351" h="757" extrusionOk="0">
                  <a:moveTo>
                    <a:pt x="1" y="1"/>
                  </a:moveTo>
                  <a:lnTo>
                    <a:pt x="1" y="757"/>
                  </a:lnTo>
                  <a:lnTo>
                    <a:pt x="12351" y="757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5067350" y="2680425"/>
              <a:ext cx="308775" cy="18300"/>
            </a:xfrm>
            <a:custGeom>
              <a:avLst/>
              <a:gdLst/>
              <a:ahLst/>
              <a:cxnLst/>
              <a:rect l="l" t="t" r="r" b="b"/>
              <a:pathLst>
                <a:path w="12351" h="732" extrusionOk="0">
                  <a:moveTo>
                    <a:pt x="1" y="1"/>
                  </a:moveTo>
                  <a:lnTo>
                    <a:pt x="1" y="731"/>
                  </a:lnTo>
                  <a:lnTo>
                    <a:pt x="12351" y="731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5067350" y="3009975"/>
              <a:ext cx="308775" cy="18300"/>
            </a:xfrm>
            <a:custGeom>
              <a:avLst/>
              <a:gdLst/>
              <a:ahLst/>
              <a:cxnLst/>
              <a:rect l="l" t="t" r="r" b="b"/>
              <a:pathLst>
                <a:path w="12351" h="732" extrusionOk="0">
                  <a:moveTo>
                    <a:pt x="1" y="0"/>
                  </a:moveTo>
                  <a:lnTo>
                    <a:pt x="1" y="731"/>
                  </a:lnTo>
                  <a:lnTo>
                    <a:pt x="12351" y="731"/>
                  </a:lnTo>
                  <a:lnTo>
                    <a:pt x="123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5791350" y="3134100"/>
              <a:ext cx="14525" cy="88250"/>
            </a:xfrm>
            <a:custGeom>
              <a:avLst/>
              <a:gdLst/>
              <a:ahLst/>
              <a:cxnLst/>
              <a:rect l="l" t="t" r="r" b="b"/>
              <a:pathLst>
                <a:path w="581" h="3530" extrusionOk="0">
                  <a:moveTo>
                    <a:pt x="1" y="1"/>
                  </a:moveTo>
                  <a:lnTo>
                    <a:pt x="1" y="3529"/>
                  </a:lnTo>
                  <a:lnTo>
                    <a:pt x="580" y="3529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6E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5770550" y="2906625"/>
              <a:ext cx="55475" cy="255225"/>
            </a:xfrm>
            <a:custGeom>
              <a:avLst/>
              <a:gdLst/>
              <a:ahLst/>
              <a:cxnLst/>
              <a:rect l="l" t="t" r="r" b="b"/>
              <a:pathLst>
                <a:path w="2219" h="10209" extrusionOk="0">
                  <a:moveTo>
                    <a:pt x="1110" y="1"/>
                  </a:moveTo>
                  <a:cubicBezTo>
                    <a:pt x="505" y="1"/>
                    <a:pt x="1" y="2269"/>
                    <a:pt x="1" y="5117"/>
                  </a:cubicBezTo>
                  <a:cubicBezTo>
                    <a:pt x="1" y="7940"/>
                    <a:pt x="505" y="10209"/>
                    <a:pt x="1110" y="10209"/>
                  </a:cubicBezTo>
                  <a:cubicBezTo>
                    <a:pt x="1715" y="10209"/>
                    <a:pt x="2219" y="7940"/>
                    <a:pt x="2219" y="5117"/>
                  </a:cubicBezTo>
                  <a:cubicBezTo>
                    <a:pt x="2219" y="2295"/>
                    <a:pt x="1715" y="1"/>
                    <a:pt x="1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5876425" y="3134100"/>
              <a:ext cx="13875" cy="88250"/>
            </a:xfrm>
            <a:custGeom>
              <a:avLst/>
              <a:gdLst/>
              <a:ahLst/>
              <a:cxnLst/>
              <a:rect l="l" t="t" r="r" b="b"/>
              <a:pathLst>
                <a:path w="555" h="3530" extrusionOk="0">
                  <a:moveTo>
                    <a:pt x="0" y="1"/>
                  </a:moveTo>
                  <a:lnTo>
                    <a:pt x="0" y="3529"/>
                  </a:lnTo>
                  <a:lnTo>
                    <a:pt x="555" y="352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6E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5855625" y="2906625"/>
              <a:ext cx="55475" cy="255225"/>
            </a:xfrm>
            <a:custGeom>
              <a:avLst/>
              <a:gdLst/>
              <a:ahLst/>
              <a:cxnLst/>
              <a:rect l="l" t="t" r="r" b="b"/>
              <a:pathLst>
                <a:path w="2219" h="10209" extrusionOk="0">
                  <a:moveTo>
                    <a:pt x="1109" y="1"/>
                  </a:moveTo>
                  <a:cubicBezTo>
                    <a:pt x="505" y="1"/>
                    <a:pt x="0" y="2269"/>
                    <a:pt x="0" y="5117"/>
                  </a:cubicBezTo>
                  <a:cubicBezTo>
                    <a:pt x="0" y="7940"/>
                    <a:pt x="505" y="10209"/>
                    <a:pt x="1109" y="10209"/>
                  </a:cubicBezTo>
                  <a:cubicBezTo>
                    <a:pt x="1714" y="10209"/>
                    <a:pt x="2218" y="7940"/>
                    <a:pt x="2218" y="5117"/>
                  </a:cubicBezTo>
                  <a:cubicBezTo>
                    <a:pt x="2218" y="2295"/>
                    <a:pt x="1714" y="1"/>
                    <a:pt x="1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4717025" y="3134100"/>
              <a:ext cx="14500" cy="88250"/>
            </a:xfrm>
            <a:custGeom>
              <a:avLst/>
              <a:gdLst/>
              <a:ahLst/>
              <a:cxnLst/>
              <a:rect l="l" t="t" r="r" b="b"/>
              <a:pathLst>
                <a:path w="580" h="3530" extrusionOk="0">
                  <a:moveTo>
                    <a:pt x="0" y="1"/>
                  </a:moveTo>
                  <a:lnTo>
                    <a:pt x="0" y="3529"/>
                  </a:lnTo>
                  <a:lnTo>
                    <a:pt x="580" y="3529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6E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4696850" y="2906625"/>
              <a:ext cx="54850" cy="255850"/>
            </a:xfrm>
            <a:custGeom>
              <a:avLst/>
              <a:gdLst/>
              <a:ahLst/>
              <a:cxnLst/>
              <a:rect l="l" t="t" r="r" b="b"/>
              <a:pathLst>
                <a:path w="2194" h="10234" extrusionOk="0">
                  <a:moveTo>
                    <a:pt x="1084" y="1"/>
                  </a:moveTo>
                  <a:cubicBezTo>
                    <a:pt x="480" y="1"/>
                    <a:pt x="1" y="2295"/>
                    <a:pt x="1" y="5117"/>
                  </a:cubicBezTo>
                  <a:cubicBezTo>
                    <a:pt x="1" y="7940"/>
                    <a:pt x="480" y="10234"/>
                    <a:pt x="1084" y="10234"/>
                  </a:cubicBezTo>
                  <a:cubicBezTo>
                    <a:pt x="1689" y="10234"/>
                    <a:pt x="2193" y="7940"/>
                    <a:pt x="2193" y="5117"/>
                  </a:cubicBezTo>
                  <a:cubicBezTo>
                    <a:pt x="2193" y="2295"/>
                    <a:pt x="1689" y="1"/>
                    <a:pt x="1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5726450" y="3178225"/>
              <a:ext cx="88250" cy="44125"/>
            </a:xfrm>
            <a:custGeom>
              <a:avLst/>
              <a:gdLst/>
              <a:ahLst/>
              <a:cxnLst/>
              <a:rect l="l" t="t" r="r" b="b"/>
              <a:pathLst>
                <a:path w="3530" h="1765" extrusionOk="0">
                  <a:moveTo>
                    <a:pt x="1765" y="0"/>
                  </a:moveTo>
                  <a:cubicBezTo>
                    <a:pt x="807" y="0"/>
                    <a:pt x="1" y="807"/>
                    <a:pt x="1" y="1764"/>
                  </a:cubicBezTo>
                  <a:lnTo>
                    <a:pt x="3529" y="1764"/>
                  </a:lnTo>
                  <a:cubicBezTo>
                    <a:pt x="3529" y="807"/>
                    <a:pt x="2748" y="0"/>
                    <a:pt x="1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5805850" y="3197750"/>
              <a:ext cx="49800" cy="24600"/>
            </a:xfrm>
            <a:custGeom>
              <a:avLst/>
              <a:gdLst/>
              <a:ahLst/>
              <a:cxnLst/>
              <a:rect l="l" t="t" r="r" b="b"/>
              <a:pathLst>
                <a:path w="1992" h="984" extrusionOk="0">
                  <a:moveTo>
                    <a:pt x="983" y="0"/>
                  </a:moveTo>
                  <a:cubicBezTo>
                    <a:pt x="454" y="0"/>
                    <a:pt x="0" y="454"/>
                    <a:pt x="0" y="983"/>
                  </a:cubicBezTo>
                  <a:lnTo>
                    <a:pt x="1991" y="983"/>
                  </a:lnTo>
                  <a:cubicBezTo>
                    <a:pt x="1991" y="454"/>
                    <a:pt x="1538" y="0"/>
                    <a:pt x="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5865700" y="3210350"/>
              <a:ext cx="24600" cy="12000"/>
            </a:xfrm>
            <a:custGeom>
              <a:avLst/>
              <a:gdLst/>
              <a:ahLst/>
              <a:cxnLst/>
              <a:rect l="l" t="t" r="r" b="b"/>
              <a:pathLst>
                <a:path w="984" h="480" extrusionOk="0">
                  <a:moveTo>
                    <a:pt x="505" y="1"/>
                  </a:moveTo>
                  <a:cubicBezTo>
                    <a:pt x="228" y="1"/>
                    <a:pt x="1" y="227"/>
                    <a:pt x="1" y="479"/>
                  </a:cubicBezTo>
                  <a:lnTo>
                    <a:pt x="984" y="479"/>
                  </a:lnTo>
                  <a:cubicBezTo>
                    <a:pt x="984" y="227"/>
                    <a:pt x="782" y="1"/>
                    <a:pt x="5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5896575" y="3199650"/>
              <a:ext cx="46025" cy="23325"/>
            </a:xfrm>
            <a:custGeom>
              <a:avLst/>
              <a:gdLst/>
              <a:ahLst/>
              <a:cxnLst/>
              <a:rect l="l" t="t" r="r" b="b"/>
              <a:pathLst>
                <a:path w="1841" h="933" extrusionOk="0">
                  <a:moveTo>
                    <a:pt x="933" y="0"/>
                  </a:moveTo>
                  <a:cubicBezTo>
                    <a:pt x="429" y="0"/>
                    <a:pt x="1" y="403"/>
                    <a:pt x="1" y="933"/>
                  </a:cubicBezTo>
                  <a:lnTo>
                    <a:pt x="1841" y="933"/>
                  </a:lnTo>
                  <a:cubicBezTo>
                    <a:pt x="1841" y="403"/>
                    <a:pt x="1437" y="0"/>
                    <a:pt x="9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4723325" y="3193325"/>
              <a:ext cx="54850" cy="29025"/>
            </a:xfrm>
            <a:custGeom>
              <a:avLst/>
              <a:gdLst/>
              <a:ahLst/>
              <a:cxnLst/>
              <a:rect l="l" t="t" r="r" b="b"/>
              <a:pathLst>
                <a:path w="2194" h="1161" extrusionOk="0">
                  <a:moveTo>
                    <a:pt x="1109" y="1"/>
                  </a:moveTo>
                  <a:cubicBezTo>
                    <a:pt x="479" y="26"/>
                    <a:pt x="0" y="555"/>
                    <a:pt x="25" y="1160"/>
                  </a:cubicBezTo>
                  <a:lnTo>
                    <a:pt x="2168" y="1160"/>
                  </a:lnTo>
                  <a:cubicBezTo>
                    <a:pt x="2193" y="555"/>
                    <a:pt x="1714" y="26"/>
                    <a:pt x="1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4765525" y="3205300"/>
              <a:ext cx="35325" cy="17050"/>
            </a:xfrm>
            <a:custGeom>
              <a:avLst/>
              <a:gdLst/>
              <a:ahLst/>
              <a:cxnLst/>
              <a:rect l="l" t="t" r="r" b="b"/>
              <a:pathLst>
                <a:path w="1413" h="682" extrusionOk="0">
                  <a:moveTo>
                    <a:pt x="707" y="1"/>
                  </a:moveTo>
                  <a:cubicBezTo>
                    <a:pt x="329" y="1"/>
                    <a:pt x="1" y="303"/>
                    <a:pt x="1" y="681"/>
                  </a:cubicBezTo>
                  <a:lnTo>
                    <a:pt x="1412" y="681"/>
                  </a:lnTo>
                  <a:cubicBezTo>
                    <a:pt x="1412" y="303"/>
                    <a:pt x="1085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4797050" y="3190175"/>
              <a:ext cx="45375" cy="32175"/>
            </a:xfrm>
            <a:custGeom>
              <a:avLst/>
              <a:gdLst/>
              <a:ahLst/>
              <a:cxnLst/>
              <a:rect l="l" t="t" r="r" b="b"/>
              <a:pathLst>
                <a:path w="1815" h="1287" extrusionOk="0">
                  <a:moveTo>
                    <a:pt x="908" y="1"/>
                  </a:moveTo>
                  <a:cubicBezTo>
                    <a:pt x="403" y="1"/>
                    <a:pt x="0" y="581"/>
                    <a:pt x="0" y="1286"/>
                  </a:cubicBezTo>
                  <a:lnTo>
                    <a:pt x="1815" y="1286"/>
                  </a:lnTo>
                  <a:cubicBezTo>
                    <a:pt x="1815" y="581"/>
                    <a:pt x="1412" y="1"/>
                    <a:pt x="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5309950" y="3186400"/>
              <a:ext cx="73125" cy="36575"/>
            </a:xfrm>
            <a:custGeom>
              <a:avLst/>
              <a:gdLst/>
              <a:ahLst/>
              <a:cxnLst/>
              <a:rect l="l" t="t" r="r" b="b"/>
              <a:pathLst>
                <a:path w="2925" h="1463" extrusionOk="0">
                  <a:moveTo>
                    <a:pt x="1462" y="1"/>
                  </a:moveTo>
                  <a:cubicBezTo>
                    <a:pt x="656" y="1"/>
                    <a:pt x="1" y="656"/>
                    <a:pt x="1" y="1463"/>
                  </a:cubicBezTo>
                  <a:lnTo>
                    <a:pt x="2924" y="1463"/>
                  </a:lnTo>
                  <a:cubicBezTo>
                    <a:pt x="2924" y="656"/>
                    <a:pt x="2269" y="1"/>
                    <a:pt x="1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5378625" y="3204675"/>
              <a:ext cx="36575" cy="18300"/>
            </a:xfrm>
            <a:custGeom>
              <a:avLst/>
              <a:gdLst/>
              <a:ahLst/>
              <a:cxnLst/>
              <a:rect l="l" t="t" r="r" b="b"/>
              <a:pathLst>
                <a:path w="1463" h="732" extrusionOk="0">
                  <a:moveTo>
                    <a:pt x="732" y="1"/>
                  </a:moveTo>
                  <a:cubicBezTo>
                    <a:pt x="328" y="1"/>
                    <a:pt x="1" y="328"/>
                    <a:pt x="1" y="732"/>
                  </a:cubicBezTo>
                  <a:lnTo>
                    <a:pt x="1463" y="732"/>
                  </a:lnTo>
                  <a:cubicBezTo>
                    <a:pt x="1463" y="328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9" name="Google Shape;629;p18"/>
          <p:cNvSpPr/>
          <p:nvPr/>
        </p:nvSpPr>
        <p:spPr>
          <a:xfrm rot="10800000">
            <a:off x="7497890" y="1532796"/>
            <a:ext cx="30300" cy="185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18"/>
          <p:cNvSpPr/>
          <p:nvPr/>
        </p:nvSpPr>
        <p:spPr>
          <a:xfrm>
            <a:off x="7526264" y="3115430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18"/>
          <p:cNvSpPr/>
          <p:nvPr/>
        </p:nvSpPr>
        <p:spPr>
          <a:xfrm flipH="1">
            <a:off x="7322410" y="2955194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2" name="Google Shape;632;p18"/>
          <p:cNvGrpSpPr/>
          <p:nvPr/>
        </p:nvGrpSpPr>
        <p:grpSpPr>
          <a:xfrm>
            <a:off x="6903532" y="3397482"/>
            <a:ext cx="1141730" cy="1342236"/>
            <a:chOff x="4696850" y="1757950"/>
            <a:chExt cx="1245750" cy="1466925"/>
          </a:xfrm>
        </p:grpSpPr>
        <p:sp>
          <p:nvSpPr>
            <p:cNvPr id="633" name="Google Shape;633;p18"/>
            <p:cNvSpPr/>
            <p:nvPr/>
          </p:nvSpPr>
          <p:spPr>
            <a:xfrm>
              <a:off x="5067350" y="1793225"/>
              <a:ext cx="163850" cy="1429125"/>
            </a:xfrm>
            <a:custGeom>
              <a:avLst/>
              <a:gdLst/>
              <a:ahLst/>
              <a:cxnLst/>
              <a:rect l="l" t="t" r="r" b="b"/>
              <a:pathLst>
                <a:path w="6554" h="57165" extrusionOk="0">
                  <a:moveTo>
                    <a:pt x="1" y="1"/>
                  </a:moveTo>
                  <a:lnTo>
                    <a:pt x="1" y="57164"/>
                  </a:lnTo>
                  <a:lnTo>
                    <a:pt x="6554" y="57164"/>
                  </a:lnTo>
                  <a:lnTo>
                    <a:pt x="6554" y="1"/>
                  </a:lnTo>
                  <a:close/>
                </a:path>
              </a:pathLst>
            </a:custGeom>
            <a:solidFill>
              <a:srgbClr val="DAD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4768675" y="1793225"/>
              <a:ext cx="298700" cy="1429125"/>
            </a:xfrm>
            <a:custGeom>
              <a:avLst/>
              <a:gdLst/>
              <a:ahLst/>
              <a:cxnLst/>
              <a:rect l="l" t="t" r="r" b="b"/>
              <a:pathLst>
                <a:path w="11948" h="57165" extrusionOk="0">
                  <a:moveTo>
                    <a:pt x="1" y="1"/>
                  </a:moveTo>
                  <a:lnTo>
                    <a:pt x="1" y="57164"/>
                  </a:lnTo>
                  <a:lnTo>
                    <a:pt x="11948" y="57164"/>
                  </a:lnTo>
                  <a:lnTo>
                    <a:pt x="119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4768675" y="1757950"/>
              <a:ext cx="298700" cy="35300"/>
            </a:xfrm>
            <a:custGeom>
              <a:avLst/>
              <a:gdLst/>
              <a:ahLst/>
              <a:cxnLst/>
              <a:rect l="l" t="t" r="r" b="b"/>
              <a:pathLst>
                <a:path w="11948" h="1412" extrusionOk="0">
                  <a:moveTo>
                    <a:pt x="1" y="0"/>
                  </a:moveTo>
                  <a:lnTo>
                    <a:pt x="1" y="1412"/>
                  </a:lnTo>
                  <a:lnTo>
                    <a:pt x="11948" y="1412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5067350" y="1757950"/>
              <a:ext cx="163850" cy="35300"/>
            </a:xfrm>
            <a:custGeom>
              <a:avLst/>
              <a:gdLst/>
              <a:ahLst/>
              <a:cxnLst/>
              <a:rect l="l" t="t" r="r" b="b"/>
              <a:pathLst>
                <a:path w="6554" h="1412" extrusionOk="0">
                  <a:moveTo>
                    <a:pt x="1" y="0"/>
                  </a:moveTo>
                  <a:lnTo>
                    <a:pt x="1" y="1412"/>
                  </a:lnTo>
                  <a:lnTo>
                    <a:pt x="6554" y="1412"/>
                  </a:lnTo>
                  <a:lnTo>
                    <a:pt x="65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4865100" y="1939425"/>
              <a:ext cx="105875" cy="163850"/>
            </a:xfrm>
            <a:custGeom>
              <a:avLst/>
              <a:gdLst/>
              <a:ahLst/>
              <a:cxnLst/>
              <a:rect l="l" t="t" r="r" b="b"/>
              <a:pathLst>
                <a:path w="4235" h="6554" extrusionOk="0">
                  <a:moveTo>
                    <a:pt x="0" y="0"/>
                  </a:moveTo>
                  <a:lnTo>
                    <a:pt x="0" y="6553"/>
                  </a:lnTo>
                  <a:lnTo>
                    <a:pt x="4235" y="6553"/>
                  </a:lnTo>
                  <a:lnTo>
                    <a:pt x="42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4865100" y="1939425"/>
              <a:ext cx="28375" cy="163850"/>
            </a:xfrm>
            <a:custGeom>
              <a:avLst/>
              <a:gdLst/>
              <a:ahLst/>
              <a:cxnLst/>
              <a:rect l="l" t="t" r="r" b="b"/>
              <a:pathLst>
                <a:path w="1135" h="6554" extrusionOk="0">
                  <a:moveTo>
                    <a:pt x="0" y="0"/>
                  </a:moveTo>
                  <a:lnTo>
                    <a:pt x="0" y="6553"/>
                  </a:lnTo>
                  <a:lnTo>
                    <a:pt x="1134" y="6553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4865100" y="2103250"/>
              <a:ext cx="105875" cy="25225"/>
            </a:xfrm>
            <a:custGeom>
              <a:avLst/>
              <a:gdLst/>
              <a:ahLst/>
              <a:cxnLst/>
              <a:rect l="l" t="t" r="r" b="b"/>
              <a:pathLst>
                <a:path w="4235" h="1009" extrusionOk="0">
                  <a:moveTo>
                    <a:pt x="0" y="0"/>
                  </a:moveTo>
                  <a:lnTo>
                    <a:pt x="0" y="1008"/>
                  </a:lnTo>
                  <a:lnTo>
                    <a:pt x="4235" y="1008"/>
                  </a:lnTo>
                  <a:lnTo>
                    <a:pt x="4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4865100" y="2249425"/>
              <a:ext cx="105875" cy="163850"/>
            </a:xfrm>
            <a:custGeom>
              <a:avLst/>
              <a:gdLst/>
              <a:ahLst/>
              <a:cxnLst/>
              <a:rect l="l" t="t" r="r" b="b"/>
              <a:pathLst>
                <a:path w="4235" h="6554" extrusionOk="0">
                  <a:moveTo>
                    <a:pt x="0" y="1"/>
                  </a:moveTo>
                  <a:lnTo>
                    <a:pt x="0" y="6554"/>
                  </a:lnTo>
                  <a:lnTo>
                    <a:pt x="4235" y="6554"/>
                  </a:lnTo>
                  <a:lnTo>
                    <a:pt x="42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4865100" y="2249425"/>
              <a:ext cx="28375" cy="163850"/>
            </a:xfrm>
            <a:custGeom>
              <a:avLst/>
              <a:gdLst/>
              <a:ahLst/>
              <a:cxnLst/>
              <a:rect l="l" t="t" r="r" b="b"/>
              <a:pathLst>
                <a:path w="1135" h="6554" extrusionOk="0">
                  <a:moveTo>
                    <a:pt x="0" y="1"/>
                  </a:moveTo>
                  <a:lnTo>
                    <a:pt x="0" y="6554"/>
                  </a:lnTo>
                  <a:lnTo>
                    <a:pt x="1134" y="6554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4865100" y="2413250"/>
              <a:ext cx="105875" cy="25250"/>
            </a:xfrm>
            <a:custGeom>
              <a:avLst/>
              <a:gdLst/>
              <a:ahLst/>
              <a:cxnLst/>
              <a:rect l="l" t="t" r="r" b="b"/>
              <a:pathLst>
                <a:path w="4235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4235" y="1009"/>
                  </a:lnTo>
                  <a:lnTo>
                    <a:pt x="4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4865100" y="2560075"/>
              <a:ext cx="105875" cy="163225"/>
            </a:xfrm>
            <a:custGeom>
              <a:avLst/>
              <a:gdLst/>
              <a:ahLst/>
              <a:cxnLst/>
              <a:rect l="l" t="t" r="r" b="b"/>
              <a:pathLst>
                <a:path w="4235" h="6529" extrusionOk="0">
                  <a:moveTo>
                    <a:pt x="0" y="0"/>
                  </a:moveTo>
                  <a:lnTo>
                    <a:pt x="0" y="6528"/>
                  </a:lnTo>
                  <a:lnTo>
                    <a:pt x="4235" y="6528"/>
                  </a:lnTo>
                  <a:lnTo>
                    <a:pt x="42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4865100" y="2560075"/>
              <a:ext cx="28375" cy="163225"/>
            </a:xfrm>
            <a:custGeom>
              <a:avLst/>
              <a:gdLst/>
              <a:ahLst/>
              <a:cxnLst/>
              <a:rect l="l" t="t" r="r" b="b"/>
              <a:pathLst>
                <a:path w="1135" h="6529" extrusionOk="0">
                  <a:moveTo>
                    <a:pt x="0" y="0"/>
                  </a:moveTo>
                  <a:lnTo>
                    <a:pt x="0" y="6528"/>
                  </a:lnTo>
                  <a:lnTo>
                    <a:pt x="1134" y="6528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4865100" y="2723275"/>
              <a:ext cx="105875" cy="25850"/>
            </a:xfrm>
            <a:custGeom>
              <a:avLst/>
              <a:gdLst/>
              <a:ahLst/>
              <a:cxnLst/>
              <a:rect l="l" t="t" r="r" b="b"/>
              <a:pathLst>
                <a:path w="4235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4235" y="1034"/>
                  </a:lnTo>
                  <a:lnTo>
                    <a:pt x="4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4768675" y="3187025"/>
              <a:ext cx="298700" cy="35325"/>
            </a:xfrm>
            <a:custGeom>
              <a:avLst/>
              <a:gdLst/>
              <a:ahLst/>
              <a:cxnLst/>
              <a:rect l="l" t="t" r="r" b="b"/>
              <a:pathLst>
                <a:path w="11948" h="1413" extrusionOk="0">
                  <a:moveTo>
                    <a:pt x="1" y="1"/>
                  </a:moveTo>
                  <a:lnTo>
                    <a:pt x="1" y="1412"/>
                  </a:lnTo>
                  <a:lnTo>
                    <a:pt x="11948" y="1412"/>
                  </a:lnTo>
                  <a:lnTo>
                    <a:pt x="119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5674775" y="1793225"/>
              <a:ext cx="163850" cy="1429125"/>
            </a:xfrm>
            <a:custGeom>
              <a:avLst/>
              <a:gdLst/>
              <a:ahLst/>
              <a:cxnLst/>
              <a:rect l="l" t="t" r="r" b="b"/>
              <a:pathLst>
                <a:path w="6554" h="57165" extrusionOk="0">
                  <a:moveTo>
                    <a:pt x="1" y="1"/>
                  </a:moveTo>
                  <a:lnTo>
                    <a:pt x="1" y="57164"/>
                  </a:lnTo>
                  <a:lnTo>
                    <a:pt x="6554" y="57164"/>
                  </a:lnTo>
                  <a:lnTo>
                    <a:pt x="65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5376100" y="1793225"/>
              <a:ext cx="298700" cy="1429125"/>
            </a:xfrm>
            <a:custGeom>
              <a:avLst/>
              <a:gdLst/>
              <a:ahLst/>
              <a:cxnLst/>
              <a:rect l="l" t="t" r="r" b="b"/>
              <a:pathLst>
                <a:path w="11948" h="57165" extrusionOk="0">
                  <a:moveTo>
                    <a:pt x="1" y="1"/>
                  </a:moveTo>
                  <a:lnTo>
                    <a:pt x="1" y="57164"/>
                  </a:lnTo>
                  <a:lnTo>
                    <a:pt x="11948" y="57164"/>
                  </a:lnTo>
                  <a:lnTo>
                    <a:pt x="119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5376100" y="1757950"/>
              <a:ext cx="298700" cy="35300"/>
            </a:xfrm>
            <a:custGeom>
              <a:avLst/>
              <a:gdLst/>
              <a:ahLst/>
              <a:cxnLst/>
              <a:rect l="l" t="t" r="r" b="b"/>
              <a:pathLst>
                <a:path w="11948" h="1412" extrusionOk="0">
                  <a:moveTo>
                    <a:pt x="1" y="0"/>
                  </a:moveTo>
                  <a:lnTo>
                    <a:pt x="1" y="1412"/>
                  </a:lnTo>
                  <a:lnTo>
                    <a:pt x="11948" y="1412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5674775" y="1757950"/>
              <a:ext cx="163850" cy="35300"/>
            </a:xfrm>
            <a:custGeom>
              <a:avLst/>
              <a:gdLst/>
              <a:ahLst/>
              <a:cxnLst/>
              <a:rect l="l" t="t" r="r" b="b"/>
              <a:pathLst>
                <a:path w="6554" h="1412" extrusionOk="0">
                  <a:moveTo>
                    <a:pt x="1" y="0"/>
                  </a:moveTo>
                  <a:lnTo>
                    <a:pt x="1" y="1412"/>
                  </a:lnTo>
                  <a:lnTo>
                    <a:pt x="6554" y="1412"/>
                  </a:lnTo>
                  <a:lnTo>
                    <a:pt x="65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5472525" y="1939425"/>
              <a:ext cx="105250" cy="163850"/>
            </a:xfrm>
            <a:custGeom>
              <a:avLst/>
              <a:gdLst/>
              <a:ahLst/>
              <a:cxnLst/>
              <a:rect l="l" t="t" r="r" b="b"/>
              <a:pathLst>
                <a:path w="4210" h="6554" extrusionOk="0">
                  <a:moveTo>
                    <a:pt x="0" y="0"/>
                  </a:moveTo>
                  <a:lnTo>
                    <a:pt x="0" y="6553"/>
                  </a:lnTo>
                  <a:lnTo>
                    <a:pt x="4209" y="6553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5472525" y="1939425"/>
              <a:ext cx="28375" cy="163850"/>
            </a:xfrm>
            <a:custGeom>
              <a:avLst/>
              <a:gdLst/>
              <a:ahLst/>
              <a:cxnLst/>
              <a:rect l="l" t="t" r="r" b="b"/>
              <a:pathLst>
                <a:path w="1135" h="6554" extrusionOk="0">
                  <a:moveTo>
                    <a:pt x="0" y="0"/>
                  </a:moveTo>
                  <a:lnTo>
                    <a:pt x="0" y="6553"/>
                  </a:lnTo>
                  <a:lnTo>
                    <a:pt x="1134" y="6553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5472525" y="2103250"/>
              <a:ext cx="105250" cy="25225"/>
            </a:xfrm>
            <a:custGeom>
              <a:avLst/>
              <a:gdLst/>
              <a:ahLst/>
              <a:cxnLst/>
              <a:rect l="l" t="t" r="r" b="b"/>
              <a:pathLst>
                <a:path w="4210" h="1009" extrusionOk="0">
                  <a:moveTo>
                    <a:pt x="0" y="0"/>
                  </a:moveTo>
                  <a:lnTo>
                    <a:pt x="0" y="1008"/>
                  </a:lnTo>
                  <a:lnTo>
                    <a:pt x="4209" y="1008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5472525" y="2249425"/>
              <a:ext cx="105250" cy="163850"/>
            </a:xfrm>
            <a:custGeom>
              <a:avLst/>
              <a:gdLst/>
              <a:ahLst/>
              <a:cxnLst/>
              <a:rect l="l" t="t" r="r" b="b"/>
              <a:pathLst>
                <a:path w="4210" h="6554" extrusionOk="0">
                  <a:moveTo>
                    <a:pt x="0" y="1"/>
                  </a:moveTo>
                  <a:lnTo>
                    <a:pt x="0" y="6554"/>
                  </a:lnTo>
                  <a:lnTo>
                    <a:pt x="4209" y="6554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5472525" y="2249425"/>
              <a:ext cx="28375" cy="163850"/>
            </a:xfrm>
            <a:custGeom>
              <a:avLst/>
              <a:gdLst/>
              <a:ahLst/>
              <a:cxnLst/>
              <a:rect l="l" t="t" r="r" b="b"/>
              <a:pathLst>
                <a:path w="1135" h="6554" extrusionOk="0">
                  <a:moveTo>
                    <a:pt x="0" y="1"/>
                  </a:moveTo>
                  <a:lnTo>
                    <a:pt x="0" y="6554"/>
                  </a:lnTo>
                  <a:lnTo>
                    <a:pt x="1134" y="6554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5472525" y="2413250"/>
              <a:ext cx="105250" cy="25250"/>
            </a:xfrm>
            <a:custGeom>
              <a:avLst/>
              <a:gdLst/>
              <a:ahLst/>
              <a:cxnLst/>
              <a:rect l="l" t="t" r="r" b="b"/>
              <a:pathLst>
                <a:path w="4210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4209" y="1009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5472525" y="2560075"/>
              <a:ext cx="105250" cy="163225"/>
            </a:xfrm>
            <a:custGeom>
              <a:avLst/>
              <a:gdLst/>
              <a:ahLst/>
              <a:cxnLst/>
              <a:rect l="l" t="t" r="r" b="b"/>
              <a:pathLst>
                <a:path w="4210" h="6529" extrusionOk="0">
                  <a:moveTo>
                    <a:pt x="0" y="0"/>
                  </a:moveTo>
                  <a:lnTo>
                    <a:pt x="0" y="6528"/>
                  </a:lnTo>
                  <a:lnTo>
                    <a:pt x="4209" y="6528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5472525" y="2560075"/>
              <a:ext cx="28375" cy="163225"/>
            </a:xfrm>
            <a:custGeom>
              <a:avLst/>
              <a:gdLst/>
              <a:ahLst/>
              <a:cxnLst/>
              <a:rect l="l" t="t" r="r" b="b"/>
              <a:pathLst>
                <a:path w="1135" h="6529" extrusionOk="0">
                  <a:moveTo>
                    <a:pt x="0" y="0"/>
                  </a:moveTo>
                  <a:lnTo>
                    <a:pt x="0" y="6528"/>
                  </a:lnTo>
                  <a:lnTo>
                    <a:pt x="1134" y="6528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5472525" y="2723275"/>
              <a:ext cx="105250" cy="25850"/>
            </a:xfrm>
            <a:custGeom>
              <a:avLst/>
              <a:gdLst/>
              <a:ahLst/>
              <a:cxnLst/>
              <a:rect l="l" t="t" r="r" b="b"/>
              <a:pathLst>
                <a:path w="4210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4209" y="1034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5376100" y="3187025"/>
              <a:ext cx="298700" cy="35325"/>
            </a:xfrm>
            <a:custGeom>
              <a:avLst/>
              <a:gdLst/>
              <a:ahLst/>
              <a:cxnLst/>
              <a:rect l="l" t="t" r="r" b="b"/>
              <a:pathLst>
                <a:path w="11948" h="1413" extrusionOk="0">
                  <a:moveTo>
                    <a:pt x="1" y="1"/>
                  </a:moveTo>
                  <a:lnTo>
                    <a:pt x="1" y="1412"/>
                  </a:lnTo>
                  <a:lnTo>
                    <a:pt x="11948" y="1412"/>
                  </a:lnTo>
                  <a:lnTo>
                    <a:pt x="119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8"/>
            <p:cNvSpPr/>
            <p:nvPr/>
          </p:nvSpPr>
          <p:spPr>
            <a:xfrm>
              <a:off x="5674775" y="3187025"/>
              <a:ext cx="163850" cy="35325"/>
            </a:xfrm>
            <a:custGeom>
              <a:avLst/>
              <a:gdLst/>
              <a:ahLst/>
              <a:cxnLst/>
              <a:rect l="l" t="t" r="r" b="b"/>
              <a:pathLst>
                <a:path w="6554" h="1413" extrusionOk="0">
                  <a:moveTo>
                    <a:pt x="1" y="1"/>
                  </a:moveTo>
                  <a:lnTo>
                    <a:pt x="1" y="1412"/>
                  </a:lnTo>
                  <a:lnTo>
                    <a:pt x="6554" y="1412"/>
                  </a:lnTo>
                  <a:lnTo>
                    <a:pt x="6554" y="1"/>
                  </a:lnTo>
                  <a:close/>
                </a:path>
              </a:pathLst>
            </a:custGeom>
            <a:solidFill>
              <a:srgbClr val="B8C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5067350" y="1827250"/>
              <a:ext cx="308775" cy="1395100"/>
            </a:xfrm>
            <a:custGeom>
              <a:avLst/>
              <a:gdLst/>
              <a:ahLst/>
              <a:cxnLst/>
              <a:rect l="l" t="t" r="r" b="b"/>
              <a:pathLst>
                <a:path w="12351" h="55804" extrusionOk="0">
                  <a:moveTo>
                    <a:pt x="1" y="1"/>
                  </a:moveTo>
                  <a:lnTo>
                    <a:pt x="1" y="55803"/>
                  </a:lnTo>
                  <a:lnTo>
                    <a:pt x="12351" y="55803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5067350" y="1827250"/>
              <a:ext cx="81950" cy="1397625"/>
            </a:xfrm>
            <a:custGeom>
              <a:avLst/>
              <a:gdLst/>
              <a:ahLst/>
              <a:cxnLst/>
              <a:rect l="l" t="t" r="r" b="b"/>
              <a:pathLst>
                <a:path w="3278" h="55905" extrusionOk="0">
                  <a:moveTo>
                    <a:pt x="1" y="1"/>
                  </a:moveTo>
                  <a:lnTo>
                    <a:pt x="1" y="55904"/>
                  </a:lnTo>
                  <a:lnTo>
                    <a:pt x="3277" y="55904"/>
                  </a:lnTo>
                  <a:lnTo>
                    <a:pt x="32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5221725" y="1827250"/>
              <a:ext cx="41000" cy="1397625"/>
            </a:xfrm>
            <a:custGeom>
              <a:avLst/>
              <a:gdLst/>
              <a:ahLst/>
              <a:cxnLst/>
              <a:rect l="l" t="t" r="r" b="b"/>
              <a:pathLst>
                <a:path w="1640" h="55905" extrusionOk="0">
                  <a:moveTo>
                    <a:pt x="1" y="1"/>
                  </a:moveTo>
                  <a:lnTo>
                    <a:pt x="1" y="55904"/>
                  </a:lnTo>
                  <a:lnTo>
                    <a:pt x="1639" y="5590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5067350" y="1793225"/>
              <a:ext cx="308775" cy="34050"/>
            </a:xfrm>
            <a:custGeom>
              <a:avLst/>
              <a:gdLst/>
              <a:ahLst/>
              <a:cxnLst/>
              <a:rect l="l" t="t" r="r" b="b"/>
              <a:pathLst>
                <a:path w="12351" h="1362" extrusionOk="0">
                  <a:moveTo>
                    <a:pt x="1" y="1"/>
                  </a:moveTo>
                  <a:lnTo>
                    <a:pt x="1" y="1362"/>
                  </a:lnTo>
                  <a:lnTo>
                    <a:pt x="12351" y="1362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5067350" y="2021325"/>
              <a:ext cx="308775" cy="18925"/>
            </a:xfrm>
            <a:custGeom>
              <a:avLst/>
              <a:gdLst/>
              <a:ahLst/>
              <a:cxnLst/>
              <a:rect l="l" t="t" r="r" b="b"/>
              <a:pathLst>
                <a:path w="12351" h="757" extrusionOk="0">
                  <a:moveTo>
                    <a:pt x="1" y="1"/>
                  </a:moveTo>
                  <a:lnTo>
                    <a:pt x="1" y="757"/>
                  </a:lnTo>
                  <a:lnTo>
                    <a:pt x="12351" y="757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5067350" y="2350875"/>
              <a:ext cx="308775" cy="18925"/>
            </a:xfrm>
            <a:custGeom>
              <a:avLst/>
              <a:gdLst/>
              <a:ahLst/>
              <a:cxnLst/>
              <a:rect l="l" t="t" r="r" b="b"/>
              <a:pathLst>
                <a:path w="12351" h="757" extrusionOk="0">
                  <a:moveTo>
                    <a:pt x="1" y="1"/>
                  </a:moveTo>
                  <a:lnTo>
                    <a:pt x="1" y="757"/>
                  </a:lnTo>
                  <a:lnTo>
                    <a:pt x="12351" y="757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5067350" y="2680425"/>
              <a:ext cx="308775" cy="18300"/>
            </a:xfrm>
            <a:custGeom>
              <a:avLst/>
              <a:gdLst/>
              <a:ahLst/>
              <a:cxnLst/>
              <a:rect l="l" t="t" r="r" b="b"/>
              <a:pathLst>
                <a:path w="12351" h="732" extrusionOk="0">
                  <a:moveTo>
                    <a:pt x="1" y="1"/>
                  </a:moveTo>
                  <a:lnTo>
                    <a:pt x="1" y="731"/>
                  </a:lnTo>
                  <a:lnTo>
                    <a:pt x="12351" y="731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5067350" y="3009975"/>
              <a:ext cx="308775" cy="18300"/>
            </a:xfrm>
            <a:custGeom>
              <a:avLst/>
              <a:gdLst/>
              <a:ahLst/>
              <a:cxnLst/>
              <a:rect l="l" t="t" r="r" b="b"/>
              <a:pathLst>
                <a:path w="12351" h="732" extrusionOk="0">
                  <a:moveTo>
                    <a:pt x="1" y="0"/>
                  </a:moveTo>
                  <a:lnTo>
                    <a:pt x="1" y="731"/>
                  </a:lnTo>
                  <a:lnTo>
                    <a:pt x="12351" y="731"/>
                  </a:lnTo>
                  <a:lnTo>
                    <a:pt x="123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5791350" y="3134100"/>
              <a:ext cx="14525" cy="88250"/>
            </a:xfrm>
            <a:custGeom>
              <a:avLst/>
              <a:gdLst/>
              <a:ahLst/>
              <a:cxnLst/>
              <a:rect l="l" t="t" r="r" b="b"/>
              <a:pathLst>
                <a:path w="581" h="3530" extrusionOk="0">
                  <a:moveTo>
                    <a:pt x="1" y="1"/>
                  </a:moveTo>
                  <a:lnTo>
                    <a:pt x="1" y="3529"/>
                  </a:lnTo>
                  <a:lnTo>
                    <a:pt x="580" y="3529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6E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5770550" y="2906625"/>
              <a:ext cx="55475" cy="255225"/>
            </a:xfrm>
            <a:custGeom>
              <a:avLst/>
              <a:gdLst/>
              <a:ahLst/>
              <a:cxnLst/>
              <a:rect l="l" t="t" r="r" b="b"/>
              <a:pathLst>
                <a:path w="2219" h="10209" extrusionOk="0">
                  <a:moveTo>
                    <a:pt x="1110" y="1"/>
                  </a:moveTo>
                  <a:cubicBezTo>
                    <a:pt x="505" y="1"/>
                    <a:pt x="1" y="2269"/>
                    <a:pt x="1" y="5117"/>
                  </a:cubicBezTo>
                  <a:cubicBezTo>
                    <a:pt x="1" y="7940"/>
                    <a:pt x="505" y="10209"/>
                    <a:pt x="1110" y="10209"/>
                  </a:cubicBezTo>
                  <a:cubicBezTo>
                    <a:pt x="1715" y="10209"/>
                    <a:pt x="2219" y="7940"/>
                    <a:pt x="2219" y="5117"/>
                  </a:cubicBezTo>
                  <a:cubicBezTo>
                    <a:pt x="2219" y="2295"/>
                    <a:pt x="1715" y="1"/>
                    <a:pt x="1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5876425" y="3134100"/>
              <a:ext cx="13875" cy="88250"/>
            </a:xfrm>
            <a:custGeom>
              <a:avLst/>
              <a:gdLst/>
              <a:ahLst/>
              <a:cxnLst/>
              <a:rect l="l" t="t" r="r" b="b"/>
              <a:pathLst>
                <a:path w="555" h="3530" extrusionOk="0">
                  <a:moveTo>
                    <a:pt x="0" y="1"/>
                  </a:moveTo>
                  <a:lnTo>
                    <a:pt x="0" y="3529"/>
                  </a:lnTo>
                  <a:lnTo>
                    <a:pt x="555" y="352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6E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5855625" y="2906625"/>
              <a:ext cx="55475" cy="255225"/>
            </a:xfrm>
            <a:custGeom>
              <a:avLst/>
              <a:gdLst/>
              <a:ahLst/>
              <a:cxnLst/>
              <a:rect l="l" t="t" r="r" b="b"/>
              <a:pathLst>
                <a:path w="2219" h="10209" extrusionOk="0">
                  <a:moveTo>
                    <a:pt x="1109" y="1"/>
                  </a:moveTo>
                  <a:cubicBezTo>
                    <a:pt x="505" y="1"/>
                    <a:pt x="0" y="2269"/>
                    <a:pt x="0" y="5117"/>
                  </a:cubicBezTo>
                  <a:cubicBezTo>
                    <a:pt x="0" y="7940"/>
                    <a:pt x="505" y="10209"/>
                    <a:pt x="1109" y="10209"/>
                  </a:cubicBezTo>
                  <a:cubicBezTo>
                    <a:pt x="1714" y="10209"/>
                    <a:pt x="2218" y="7940"/>
                    <a:pt x="2218" y="5117"/>
                  </a:cubicBezTo>
                  <a:cubicBezTo>
                    <a:pt x="2218" y="2295"/>
                    <a:pt x="1714" y="1"/>
                    <a:pt x="1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4717025" y="3134100"/>
              <a:ext cx="14500" cy="88250"/>
            </a:xfrm>
            <a:custGeom>
              <a:avLst/>
              <a:gdLst/>
              <a:ahLst/>
              <a:cxnLst/>
              <a:rect l="l" t="t" r="r" b="b"/>
              <a:pathLst>
                <a:path w="580" h="3530" extrusionOk="0">
                  <a:moveTo>
                    <a:pt x="0" y="1"/>
                  </a:moveTo>
                  <a:lnTo>
                    <a:pt x="0" y="3529"/>
                  </a:lnTo>
                  <a:lnTo>
                    <a:pt x="580" y="3529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6E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4696850" y="2906625"/>
              <a:ext cx="54850" cy="255850"/>
            </a:xfrm>
            <a:custGeom>
              <a:avLst/>
              <a:gdLst/>
              <a:ahLst/>
              <a:cxnLst/>
              <a:rect l="l" t="t" r="r" b="b"/>
              <a:pathLst>
                <a:path w="2194" h="10234" extrusionOk="0">
                  <a:moveTo>
                    <a:pt x="1084" y="1"/>
                  </a:moveTo>
                  <a:cubicBezTo>
                    <a:pt x="480" y="1"/>
                    <a:pt x="1" y="2295"/>
                    <a:pt x="1" y="5117"/>
                  </a:cubicBezTo>
                  <a:cubicBezTo>
                    <a:pt x="1" y="7940"/>
                    <a:pt x="480" y="10234"/>
                    <a:pt x="1084" y="10234"/>
                  </a:cubicBezTo>
                  <a:cubicBezTo>
                    <a:pt x="1689" y="10234"/>
                    <a:pt x="2193" y="7940"/>
                    <a:pt x="2193" y="5117"/>
                  </a:cubicBezTo>
                  <a:cubicBezTo>
                    <a:pt x="2193" y="2295"/>
                    <a:pt x="1689" y="1"/>
                    <a:pt x="1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5726450" y="3178225"/>
              <a:ext cx="88250" cy="44125"/>
            </a:xfrm>
            <a:custGeom>
              <a:avLst/>
              <a:gdLst/>
              <a:ahLst/>
              <a:cxnLst/>
              <a:rect l="l" t="t" r="r" b="b"/>
              <a:pathLst>
                <a:path w="3530" h="1765" extrusionOk="0">
                  <a:moveTo>
                    <a:pt x="1765" y="0"/>
                  </a:moveTo>
                  <a:cubicBezTo>
                    <a:pt x="807" y="0"/>
                    <a:pt x="1" y="807"/>
                    <a:pt x="1" y="1764"/>
                  </a:cubicBezTo>
                  <a:lnTo>
                    <a:pt x="3529" y="1764"/>
                  </a:lnTo>
                  <a:cubicBezTo>
                    <a:pt x="3529" y="807"/>
                    <a:pt x="2748" y="0"/>
                    <a:pt x="1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5805850" y="3197750"/>
              <a:ext cx="49800" cy="24600"/>
            </a:xfrm>
            <a:custGeom>
              <a:avLst/>
              <a:gdLst/>
              <a:ahLst/>
              <a:cxnLst/>
              <a:rect l="l" t="t" r="r" b="b"/>
              <a:pathLst>
                <a:path w="1992" h="984" extrusionOk="0">
                  <a:moveTo>
                    <a:pt x="983" y="0"/>
                  </a:moveTo>
                  <a:cubicBezTo>
                    <a:pt x="454" y="0"/>
                    <a:pt x="0" y="454"/>
                    <a:pt x="0" y="983"/>
                  </a:cubicBezTo>
                  <a:lnTo>
                    <a:pt x="1991" y="983"/>
                  </a:lnTo>
                  <a:cubicBezTo>
                    <a:pt x="1991" y="454"/>
                    <a:pt x="1538" y="0"/>
                    <a:pt x="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5865700" y="3210350"/>
              <a:ext cx="24600" cy="12000"/>
            </a:xfrm>
            <a:custGeom>
              <a:avLst/>
              <a:gdLst/>
              <a:ahLst/>
              <a:cxnLst/>
              <a:rect l="l" t="t" r="r" b="b"/>
              <a:pathLst>
                <a:path w="984" h="480" extrusionOk="0">
                  <a:moveTo>
                    <a:pt x="505" y="1"/>
                  </a:moveTo>
                  <a:cubicBezTo>
                    <a:pt x="228" y="1"/>
                    <a:pt x="1" y="227"/>
                    <a:pt x="1" y="479"/>
                  </a:cubicBezTo>
                  <a:lnTo>
                    <a:pt x="984" y="479"/>
                  </a:lnTo>
                  <a:cubicBezTo>
                    <a:pt x="984" y="227"/>
                    <a:pt x="782" y="1"/>
                    <a:pt x="5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5896575" y="3199650"/>
              <a:ext cx="46025" cy="23325"/>
            </a:xfrm>
            <a:custGeom>
              <a:avLst/>
              <a:gdLst/>
              <a:ahLst/>
              <a:cxnLst/>
              <a:rect l="l" t="t" r="r" b="b"/>
              <a:pathLst>
                <a:path w="1841" h="933" extrusionOk="0">
                  <a:moveTo>
                    <a:pt x="933" y="0"/>
                  </a:moveTo>
                  <a:cubicBezTo>
                    <a:pt x="429" y="0"/>
                    <a:pt x="1" y="403"/>
                    <a:pt x="1" y="933"/>
                  </a:cubicBezTo>
                  <a:lnTo>
                    <a:pt x="1841" y="933"/>
                  </a:lnTo>
                  <a:cubicBezTo>
                    <a:pt x="1841" y="403"/>
                    <a:pt x="1437" y="0"/>
                    <a:pt x="9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4723325" y="3193325"/>
              <a:ext cx="54850" cy="29025"/>
            </a:xfrm>
            <a:custGeom>
              <a:avLst/>
              <a:gdLst/>
              <a:ahLst/>
              <a:cxnLst/>
              <a:rect l="l" t="t" r="r" b="b"/>
              <a:pathLst>
                <a:path w="2194" h="1161" extrusionOk="0">
                  <a:moveTo>
                    <a:pt x="1109" y="1"/>
                  </a:moveTo>
                  <a:cubicBezTo>
                    <a:pt x="479" y="26"/>
                    <a:pt x="0" y="555"/>
                    <a:pt x="25" y="1160"/>
                  </a:cubicBezTo>
                  <a:lnTo>
                    <a:pt x="2168" y="1160"/>
                  </a:lnTo>
                  <a:cubicBezTo>
                    <a:pt x="2193" y="555"/>
                    <a:pt x="1714" y="26"/>
                    <a:pt x="1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4765525" y="3205300"/>
              <a:ext cx="35325" cy="17050"/>
            </a:xfrm>
            <a:custGeom>
              <a:avLst/>
              <a:gdLst/>
              <a:ahLst/>
              <a:cxnLst/>
              <a:rect l="l" t="t" r="r" b="b"/>
              <a:pathLst>
                <a:path w="1413" h="682" extrusionOk="0">
                  <a:moveTo>
                    <a:pt x="707" y="1"/>
                  </a:moveTo>
                  <a:cubicBezTo>
                    <a:pt x="329" y="1"/>
                    <a:pt x="1" y="303"/>
                    <a:pt x="1" y="681"/>
                  </a:cubicBezTo>
                  <a:lnTo>
                    <a:pt x="1412" y="681"/>
                  </a:lnTo>
                  <a:cubicBezTo>
                    <a:pt x="1412" y="303"/>
                    <a:pt x="1085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4797050" y="3190175"/>
              <a:ext cx="45375" cy="32175"/>
            </a:xfrm>
            <a:custGeom>
              <a:avLst/>
              <a:gdLst/>
              <a:ahLst/>
              <a:cxnLst/>
              <a:rect l="l" t="t" r="r" b="b"/>
              <a:pathLst>
                <a:path w="1815" h="1287" extrusionOk="0">
                  <a:moveTo>
                    <a:pt x="908" y="1"/>
                  </a:moveTo>
                  <a:cubicBezTo>
                    <a:pt x="403" y="1"/>
                    <a:pt x="0" y="581"/>
                    <a:pt x="0" y="1286"/>
                  </a:cubicBezTo>
                  <a:lnTo>
                    <a:pt x="1815" y="1286"/>
                  </a:lnTo>
                  <a:cubicBezTo>
                    <a:pt x="1815" y="581"/>
                    <a:pt x="1412" y="1"/>
                    <a:pt x="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5309950" y="3186400"/>
              <a:ext cx="73125" cy="36575"/>
            </a:xfrm>
            <a:custGeom>
              <a:avLst/>
              <a:gdLst/>
              <a:ahLst/>
              <a:cxnLst/>
              <a:rect l="l" t="t" r="r" b="b"/>
              <a:pathLst>
                <a:path w="2925" h="1463" extrusionOk="0">
                  <a:moveTo>
                    <a:pt x="1462" y="1"/>
                  </a:moveTo>
                  <a:cubicBezTo>
                    <a:pt x="656" y="1"/>
                    <a:pt x="1" y="656"/>
                    <a:pt x="1" y="1463"/>
                  </a:cubicBezTo>
                  <a:lnTo>
                    <a:pt x="2924" y="1463"/>
                  </a:lnTo>
                  <a:cubicBezTo>
                    <a:pt x="2924" y="656"/>
                    <a:pt x="2269" y="1"/>
                    <a:pt x="1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5378625" y="3204675"/>
              <a:ext cx="36575" cy="18300"/>
            </a:xfrm>
            <a:custGeom>
              <a:avLst/>
              <a:gdLst/>
              <a:ahLst/>
              <a:cxnLst/>
              <a:rect l="l" t="t" r="r" b="b"/>
              <a:pathLst>
                <a:path w="1463" h="732" extrusionOk="0">
                  <a:moveTo>
                    <a:pt x="732" y="1"/>
                  </a:moveTo>
                  <a:cubicBezTo>
                    <a:pt x="328" y="1"/>
                    <a:pt x="1" y="328"/>
                    <a:pt x="1" y="732"/>
                  </a:cubicBezTo>
                  <a:lnTo>
                    <a:pt x="1463" y="732"/>
                  </a:lnTo>
                  <a:cubicBezTo>
                    <a:pt x="1463" y="328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" name="Google Shape;738;p18"/>
          <p:cNvSpPr/>
          <p:nvPr/>
        </p:nvSpPr>
        <p:spPr>
          <a:xfrm>
            <a:off x="7526264" y="2789411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18"/>
          <p:cNvSpPr/>
          <p:nvPr/>
        </p:nvSpPr>
        <p:spPr>
          <a:xfrm flipH="1">
            <a:off x="7322410" y="2629948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18"/>
          <p:cNvSpPr/>
          <p:nvPr/>
        </p:nvSpPr>
        <p:spPr>
          <a:xfrm>
            <a:off x="7526264" y="2468018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18"/>
          <p:cNvSpPr/>
          <p:nvPr/>
        </p:nvSpPr>
        <p:spPr>
          <a:xfrm flipH="1">
            <a:off x="7322410" y="2309619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8"/>
          <p:cNvSpPr/>
          <p:nvPr/>
        </p:nvSpPr>
        <p:spPr>
          <a:xfrm flipH="1">
            <a:off x="7322410" y="1984373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18"/>
          <p:cNvSpPr/>
          <p:nvPr/>
        </p:nvSpPr>
        <p:spPr>
          <a:xfrm>
            <a:off x="7526264" y="2180280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18"/>
          <p:cNvSpPr/>
          <p:nvPr/>
        </p:nvSpPr>
        <p:spPr>
          <a:xfrm>
            <a:off x="7526264" y="1854261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8"/>
          <p:cNvSpPr/>
          <p:nvPr/>
        </p:nvSpPr>
        <p:spPr>
          <a:xfrm flipH="1">
            <a:off x="7322410" y="1659123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18"/>
          <p:cNvSpPr/>
          <p:nvPr/>
        </p:nvSpPr>
        <p:spPr>
          <a:xfrm rot="10800000">
            <a:off x="6096365" y="1532796"/>
            <a:ext cx="30300" cy="185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18"/>
          <p:cNvSpPr/>
          <p:nvPr/>
        </p:nvSpPr>
        <p:spPr>
          <a:xfrm>
            <a:off x="6124739" y="3115430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18"/>
          <p:cNvSpPr/>
          <p:nvPr/>
        </p:nvSpPr>
        <p:spPr>
          <a:xfrm flipH="1">
            <a:off x="5920885" y="2955194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8"/>
          <p:cNvSpPr/>
          <p:nvPr/>
        </p:nvSpPr>
        <p:spPr>
          <a:xfrm>
            <a:off x="6124739" y="2789411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18"/>
          <p:cNvSpPr/>
          <p:nvPr/>
        </p:nvSpPr>
        <p:spPr>
          <a:xfrm flipH="1">
            <a:off x="5920885" y="2629948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18"/>
          <p:cNvSpPr/>
          <p:nvPr/>
        </p:nvSpPr>
        <p:spPr>
          <a:xfrm>
            <a:off x="6124739" y="2468018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8"/>
          <p:cNvSpPr/>
          <p:nvPr/>
        </p:nvSpPr>
        <p:spPr>
          <a:xfrm flipH="1">
            <a:off x="5920885" y="2309619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18"/>
          <p:cNvSpPr/>
          <p:nvPr/>
        </p:nvSpPr>
        <p:spPr>
          <a:xfrm flipH="1">
            <a:off x="5920885" y="1984373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18"/>
          <p:cNvSpPr/>
          <p:nvPr/>
        </p:nvSpPr>
        <p:spPr>
          <a:xfrm>
            <a:off x="6124739" y="2180280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8"/>
          <p:cNvSpPr/>
          <p:nvPr/>
        </p:nvSpPr>
        <p:spPr>
          <a:xfrm>
            <a:off x="6124739" y="1854261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8"/>
          <p:cNvSpPr/>
          <p:nvPr/>
        </p:nvSpPr>
        <p:spPr>
          <a:xfrm flipH="1">
            <a:off x="5920885" y="1659123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24602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Model Findings</a:t>
            </a:r>
            <a:endParaRPr sz="2400"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255;p21">
            <a:extLst>
              <a:ext uri="{FF2B5EF4-FFF2-40B4-BE49-F238E27FC236}">
                <a16:creationId xmlns:a16="http://schemas.microsoft.com/office/drawing/2014/main" id="{1E92A627-F0DC-344E-3BD5-D07962602175}"/>
              </a:ext>
            </a:extLst>
          </p:cNvPr>
          <p:cNvSpPr/>
          <p:nvPr/>
        </p:nvSpPr>
        <p:spPr>
          <a:xfrm>
            <a:off x="6255770" y="2613474"/>
            <a:ext cx="48884" cy="46327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379" y="0"/>
                </a:moveTo>
                <a:cubicBezTo>
                  <a:pt x="158" y="0"/>
                  <a:pt x="1" y="190"/>
                  <a:pt x="1" y="379"/>
                </a:cubicBezTo>
                <a:cubicBezTo>
                  <a:pt x="1" y="599"/>
                  <a:pt x="158" y="788"/>
                  <a:pt x="379" y="788"/>
                </a:cubicBezTo>
                <a:cubicBezTo>
                  <a:pt x="599" y="788"/>
                  <a:pt x="789" y="599"/>
                  <a:pt x="789" y="379"/>
                </a:cubicBezTo>
                <a:cubicBezTo>
                  <a:pt x="789" y="190"/>
                  <a:pt x="599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46;p19">
            <a:extLst>
              <a:ext uri="{FF2B5EF4-FFF2-40B4-BE49-F238E27FC236}">
                <a16:creationId xmlns:a16="http://schemas.microsoft.com/office/drawing/2014/main" id="{F8BB46F4-A573-F236-4862-29281DA0A785}"/>
              </a:ext>
            </a:extLst>
          </p:cNvPr>
          <p:cNvSpPr/>
          <p:nvPr/>
        </p:nvSpPr>
        <p:spPr>
          <a:xfrm>
            <a:off x="8106736" y="3690474"/>
            <a:ext cx="1037123" cy="10379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9682AD98-ECB1-5C52-F294-4F0738E46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7916" y="3765854"/>
            <a:ext cx="795130" cy="7951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AB82E8-D0D8-8C9D-05B6-6569280E3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083434"/>
            <a:ext cx="4494179" cy="2850335"/>
          </a:xfrm>
          <a:prstGeom prst="rect">
            <a:avLst/>
          </a:prstGeom>
        </p:spPr>
      </p:pic>
      <p:sp>
        <p:nvSpPr>
          <p:cNvPr id="9" name="Google Shape;567;p18">
            <a:extLst>
              <a:ext uri="{FF2B5EF4-FFF2-40B4-BE49-F238E27FC236}">
                <a16:creationId xmlns:a16="http://schemas.microsoft.com/office/drawing/2014/main" id="{2826106A-2446-5954-403B-1A576FEBD309}"/>
              </a:ext>
            </a:extLst>
          </p:cNvPr>
          <p:cNvSpPr txBox="1"/>
          <p:nvPr/>
        </p:nvSpPr>
        <p:spPr>
          <a:xfrm>
            <a:off x="5234224" y="1054066"/>
            <a:ext cx="2872371" cy="290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Takeaways: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Tendency to under-predict at high values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600" b="1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02873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24602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Conclusion</a:t>
            </a:r>
            <a:endParaRPr sz="2400"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255;p21">
            <a:extLst>
              <a:ext uri="{FF2B5EF4-FFF2-40B4-BE49-F238E27FC236}">
                <a16:creationId xmlns:a16="http://schemas.microsoft.com/office/drawing/2014/main" id="{1E92A627-F0DC-344E-3BD5-D07962602175}"/>
              </a:ext>
            </a:extLst>
          </p:cNvPr>
          <p:cNvSpPr/>
          <p:nvPr/>
        </p:nvSpPr>
        <p:spPr>
          <a:xfrm>
            <a:off x="6255770" y="2613474"/>
            <a:ext cx="48884" cy="46327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379" y="0"/>
                </a:moveTo>
                <a:cubicBezTo>
                  <a:pt x="158" y="0"/>
                  <a:pt x="1" y="190"/>
                  <a:pt x="1" y="379"/>
                </a:cubicBezTo>
                <a:cubicBezTo>
                  <a:pt x="1" y="599"/>
                  <a:pt x="158" y="788"/>
                  <a:pt x="379" y="788"/>
                </a:cubicBezTo>
                <a:cubicBezTo>
                  <a:pt x="599" y="788"/>
                  <a:pt x="789" y="599"/>
                  <a:pt x="789" y="379"/>
                </a:cubicBezTo>
                <a:cubicBezTo>
                  <a:pt x="789" y="190"/>
                  <a:pt x="599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46;p19">
            <a:extLst>
              <a:ext uri="{FF2B5EF4-FFF2-40B4-BE49-F238E27FC236}">
                <a16:creationId xmlns:a16="http://schemas.microsoft.com/office/drawing/2014/main" id="{F8BB46F4-A573-F236-4862-29281DA0A785}"/>
              </a:ext>
            </a:extLst>
          </p:cNvPr>
          <p:cNvSpPr/>
          <p:nvPr/>
        </p:nvSpPr>
        <p:spPr>
          <a:xfrm>
            <a:off x="8106736" y="3690474"/>
            <a:ext cx="1037123" cy="10379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9682AD98-ECB1-5C52-F294-4F0738E46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7916" y="3765854"/>
            <a:ext cx="795130" cy="795130"/>
          </a:xfrm>
          <a:prstGeom prst="rect">
            <a:avLst/>
          </a:prstGeom>
        </p:spPr>
      </p:pic>
      <p:sp>
        <p:nvSpPr>
          <p:cNvPr id="8" name="Google Shape;567;p18">
            <a:extLst>
              <a:ext uri="{FF2B5EF4-FFF2-40B4-BE49-F238E27FC236}">
                <a16:creationId xmlns:a16="http://schemas.microsoft.com/office/drawing/2014/main" id="{344393C2-2B07-7F62-A94F-444100D1C7A9}"/>
              </a:ext>
            </a:extLst>
          </p:cNvPr>
          <p:cNvSpPr txBox="1"/>
          <p:nvPr/>
        </p:nvSpPr>
        <p:spPr>
          <a:xfrm>
            <a:off x="457199" y="255755"/>
            <a:ext cx="7577847" cy="3829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Energy Star Rating is the strongest indicator	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SG Context: GreenMark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Expand building class to add more granularity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SG Context: BCA classifies buildings into 4 main categories (Residential, Commercial, Institutions &amp; Industrial/Others)</a:t>
            </a:r>
          </a:p>
          <a:p>
            <a:pPr marL="285750" lvl="0" indent="-285750">
              <a:buFont typeface="Wingdings" pitchFamily="2" charset="2"/>
              <a:buChar char="Ø"/>
            </a:pPr>
            <a:endParaRPr lang="en" sz="1600" b="1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Cold weather is a stronger predictor than warm weather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SG Context: Cooling appliances </a:t>
            </a:r>
          </a:p>
          <a:p>
            <a:pPr marL="285750" lvl="0" indent="-285750">
              <a:buFont typeface="Wingdings" pitchFamily="2" charset="2"/>
              <a:buChar char="Ø"/>
            </a:pPr>
            <a:endParaRPr lang="en" sz="1600" b="1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Facility type is important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Currently have visibility of energy usage of 50+ buildings in Singapore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" sz="1600" b="1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95170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24602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Future work</a:t>
            </a:r>
            <a:endParaRPr sz="2400"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255;p21">
            <a:extLst>
              <a:ext uri="{FF2B5EF4-FFF2-40B4-BE49-F238E27FC236}">
                <a16:creationId xmlns:a16="http://schemas.microsoft.com/office/drawing/2014/main" id="{1E92A627-F0DC-344E-3BD5-D07962602175}"/>
              </a:ext>
            </a:extLst>
          </p:cNvPr>
          <p:cNvSpPr/>
          <p:nvPr/>
        </p:nvSpPr>
        <p:spPr>
          <a:xfrm>
            <a:off x="6255770" y="2613474"/>
            <a:ext cx="48884" cy="46327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379" y="0"/>
                </a:moveTo>
                <a:cubicBezTo>
                  <a:pt x="158" y="0"/>
                  <a:pt x="1" y="190"/>
                  <a:pt x="1" y="379"/>
                </a:cubicBezTo>
                <a:cubicBezTo>
                  <a:pt x="1" y="599"/>
                  <a:pt x="158" y="788"/>
                  <a:pt x="379" y="788"/>
                </a:cubicBezTo>
                <a:cubicBezTo>
                  <a:pt x="599" y="788"/>
                  <a:pt x="789" y="599"/>
                  <a:pt x="789" y="379"/>
                </a:cubicBezTo>
                <a:cubicBezTo>
                  <a:pt x="789" y="190"/>
                  <a:pt x="599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46;p19">
            <a:extLst>
              <a:ext uri="{FF2B5EF4-FFF2-40B4-BE49-F238E27FC236}">
                <a16:creationId xmlns:a16="http://schemas.microsoft.com/office/drawing/2014/main" id="{F8BB46F4-A573-F236-4862-29281DA0A785}"/>
              </a:ext>
            </a:extLst>
          </p:cNvPr>
          <p:cNvSpPr/>
          <p:nvPr/>
        </p:nvSpPr>
        <p:spPr>
          <a:xfrm>
            <a:off x="8106736" y="3690474"/>
            <a:ext cx="1037123" cy="10379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9682AD98-ECB1-5C52-F294-4F0738E46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7916" y="3765854"/>
            <a:ext cx="795130" cy="795130"/>
          </a:xfrm>
          <a:prstGeom prst="rect">
            <a:avLst/>
          </a:prstGeom>
        </p:spPr>
      </p:pic>
      <p:sp>
        <p:nvSpPr>
          <p:cNvPr id="8" name="Google Shape;567;p18">
            <a:extLst>
              <a:ext uri="{FF2B5EF4-FFF2-40B4-BE49-F238E27FC236}">
                <a16:creationId xmlns:a16="http://schemas.microsoft.com/office/drawing/2014/main" id="{344393C2-2B07-7F62-A94F-444100D1C7A9}"/>
              </a:ext>
            </a:extLst>
          </p:cNvPr>
          <p:cNvSpPr txBox="1"/>
          <p:nvPr/>
        </p:nvSpPr>
        <p:spPr>
          <a:xfrm>
            <a:off x="457199" y="818728"/>
            <a:ext cx="8535847" cy="407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	</a:t>
            </a:r>
          </a:p>
          <a:p>
            <a:pPr lvl="8"/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Build prediction model for </a:t>
            </a: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each of the States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" sz="1600" b="1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Include other features such as </a:t>
            </a: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building coating material, upgrading works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" sz="1600" b="1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Further segregate buildings by </a:t>
            </a: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type of industry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" sz="1600" b="1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" sz="1600" b="1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" sz="1600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/>
            <a:endParaRPr lang="en" sz="1600" b="1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9110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24602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Thank you!</a:t>
            </a:r>
            <a:endParaRPr sz="2400"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255;p21">
            <a:extLst>
              <a:ext uri="{FF2B5EF4-FFF2-40B4-BE49-F238E27FC236}">
                <a16:creationId xmlns:a16="http://schemas.microsoft.com/office/drawing/2014/main" id="{1E92A627-F0DC-344E-3BD5-D07962602175}"/>
              </a:ext>
            </a:extLst>
          </p:cNvPr>
          <p:cNvSpPr/>
          <p:nvPr/>
        </p:nvSpPr>
        <p:spPr>
          <a:xfrm>
            <a:off x="6255770" y="2613474"/>
            <a:ext cx="48884" cy="46327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379" y="0"/>
                </a:moveTo>
                <a:cubicBezTo>
                  <a:pt x="158" y="0"/>
                  <a:pt x="1" y="190"/>
                  <a:pt x="1" y="379"/>
                </a:cubicBezTo>
                <a:cubicBezTo>
                  <a:pt x="1" y="599"/>
                  <a:pt x="158" y="788"/>
                  <a:pt x="379" y="788"/>
                </a:cubicBezTo>
                <a:cubicBezTo>
                  <a:pt x="599" y="788"/>
                  <a:pt x="789" y="599"/>
                  <a:pt x="789" y="379"/>
                </a:cubicBezTo>
                <a:cubicBezTo>
                  <a:pt x="789" y="190"/>
                  <a:pt x="599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46;p19">
            <a:extLst>
              <a:ext uri="{FF2B5EF4-FFF2-40B4-BE49-F238E27FC236}">
                <a16:creationId xmlns:a16="http://schemas.microsoft.com/office/drawing/2014/main" id="{F8BB46F4-A573-F236-4862-29281DA0A785}"/>
              </a:ext>
            </a:extLst>
          </p:cNvPr>
          <p:cNvSpPr/>
          <p:nvPr/>
        </p:nvSpPr>
        <p:spPr>
          <a:xfrm>
            <a:off x="8106736" y="3690474"/>
            <a:ext cx="1037123" cy="10379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9682AD98-ECB1-5C52-F294-4F0738E46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7916" y="3765854"/>
            <a:ext cx="795130" cy="79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77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3972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Appendix: Non-temperature </a:t>
            </a:r>
            <a:endParaRPr sz="1800"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255;p21">
            <a:extLst>
              <a:ext uri="{FF2B5EF4-FFF2-40B4-BE49-F238E27FC236}">
                <a16:creationId xmlns:a16="http://schemas.microsoft.com/office/drawing/2014/main" id="{1E92A627-F0DC-344E-3BD5-D07962602175}"/>
              </a:ext>
            </a:extLst>
          </p:cNvPr>
          <p:cNvSpPr/>
          <p:nvPr/>
        </p:nvSpPr>
        <p:spPr>
          <a:xfrm>
            <a:off x="6255770" y="2613474"/>
            <a:ext cx="48884" cy="46327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379" y="0"/>
                </a:moveTo>
                <a:cubicBezTo>
                  <a:pt x="158" y="0"/>
                  <a:pt x="1" y="190"/>
                  <a:pt x="1" y="379"/>
                </a:cubicBezTo>
                <a:cubicBezTo>
                  <a:pt x="1" y="599"/>
                  <a:pt x="158" y="788"/>
                  <a:pt x="379" y="788"/>
                </a:cubicBezTo>
                <a:cubicBezTo>
                  <a:pt x="599" y="788"/>
                  <a:pt x="789" y="599"/>
                  <a:pt x="789" y="379"/>
                </a:cubicBezTo>
                <a:cubicBezTo>
                  <a:pt x="789" y="190"/>
                  <a:pt x="599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46;p19">
            <a:extLst>
              <a:ext uri="{FF2B5EF4-FFF2-40B4-BE49-F238E27FC236}">
                <a16:creationId xmlns:a16="http://schemas.microsoft.com/office/drawing/2014/main" id="{F8BB46F4-A573-F236-4862-29281DA0A785}"/>
              </a:ext>
            </a:extLst>
          </p:cNvPr>
          <p:cNvSpPr/>
          <p:nvPr/>
        </p:nvSpPr>
        <p:spPr>
          <a:xfrm>
            <a:off x="8106736" y="3690474"/>
            <a:ext cx="1037123" cy="10379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9682AD98-ECB1-5C52-F294-4F0738E46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7916" y="3765854"/>
            <a:ext cx="795130" cy="7951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38B3EC-8A2D-C0CB-BD55-3B81B56E4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76672"/>
            <a:ext cx="4750236" cy="393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28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3972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Appendix: Temperature </a:t>
            </a:r>
            <a:endParaRPr sz="1800"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255;p21">
            <a:extLst>
              <a:ext uri="{FF2B5EF4-FFF2-40B4-BE49-F238E27FC236}">
                <a16:creationId xmlns:a16="http://schemas.microsoft.com/office/drawing/2014/main" id="{1E92A627-F0DC-344E-3BD5-D07962602175}"/>
              </a:ext>
            </a:extLst>
          </p:cNvPr>
          <p:cNvSpPr/>
          <p:nvPr/>
        </p:nvSpPr>
        <p:spPr>
          <a:xfrm>
            <a:off x="6255770" y="2613474"/>
            <a:ext cx="48884" cy="46327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379" y="0"/>
                </a:moveTo>
                <a:cubicBezTo>
                  <a:pt x="158" y="0"/>
                  <a:pt x="1" y="190"/>
                  <a:pt x="1" y="379"/>
                </a:cubicBezTo>
                <a:cubicBezTo>
                  <a:pt x="1" y="599"/>
                  <a:pt x="158" y="788"/>
                  <a:pt x="379" y="788"/>
                </a:cubicBezTo>
                <a:cubicBezTo>
                  <a:pt x="599" y="788"/>
                  <a:pt x="789" y="599"/>
                  <a:pt x="789" y="379"/>
                </a:cubicBezTo>
                <a:cubicBezTo>
                  <a:pt x="789" y="190"/>
                  <a:pt x="599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46;p19">
            <a:extLst>
              <a:ext uri="{FF2B5EF4-FFF2-40B4-BE49-F238E27FC236}">
                <a16:creationId xmlns:a16="http://schemas.microsoft.com/office/drawing/2014/main" id="{F8BB46F4-A573-F236-4862-29281DA0A785}"/>
              </a:ext>
            </a:extLst>
          </p:cNvPr>
          <p:cNvSpPr/>
          <p:nvPr/>
        </p:nvSpPr>
        <p:spPr>
          <a:xfrm>
            <a:off x="8106736" y="3690474"/>
            <a:ext cx="1037123" cy="10379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9682AD98-ECB1-5C52-F294-4F0738E46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7916" y="3765854"/>
            <a:ext cx="795130" cy="7951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17F0D6-13BA-15A5-604F-C86C026F7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09664"/>
            <a:ext cx="4744309" cy="40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51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3972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Appendix: Baseline Scores </a:t>
            </a:r>
            <a:endParaRPr sz="1800"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255;p21">
            <a:extLst>
              <a:ext uri="{FF2B5EF4-FFF2-40B4-BE49-F238E27FC236}">
                <a16:creationId xmlns:a16="http://schemas.microsoft.com/office/drawing/2014/main" id="{1E92A627-F0DC-344E-3BD5-D07962602175}"/>
              </a:ext>
            </a:extLst>
          </p:cNvPr>
          <p:cNvSpPr/>
          <p:nvPr/>
        </p:nvSpPr>
        <p:spPr>
          <a:xfrm>
            <a:off x="6255770" y="2613474"/>
            <a:ext cx="48884" cy="46327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379" y="0"/>
                </a:moveTo>
                <a:cubicBezTo>
                  <a:pt x="158" y="0"/>
                  <a:pt x="1" y="190"/>
                  <a:pt x="1" y="379"/>
                </a:cubicBezTo>
                <a:cubicBezTo>
                  <a:pt x="1" y="599"/>
                  <a:pt x="158" y="788"/>
                  <a:pt x="379" y="788"/>
                </a:cubicBezTo>
                <a:cubicBezTo>
                  <a:pt x="599" y="788"/>
                  <a:pt x="789" y="599"/>
                  <a:pt x="789" y="379"/>
                </a:cubicBezTo>
                <a:cubicBezTo>
                  <a:pt x="789" y="190"/>
                  <a:pt x="599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46;p19">
            <a:extLst>
              <a:ext uri="{FF2B5EF4-FFF2-40B4-BE49-F238E27FC236}">
                <a16:creationId xmlns:a16="http://schemas.microsoft.com/office/drawing/2014/main" id="{F8BB46F4-A573-F236-4862-29281DA0A785}"/>
              </a:ext>
            </a:extLst>
          </p:cNvPr>
          <p:cNvSpPr/>
          <p:nvPr/>
        </p:nvSpPr>
        <p:spPr>
          <a:xfrm>
            <a:off x="8106736" y="3690474"/>
            <a:ext cx="1037123" cy="10379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9682AD98-ECB1-5C52-F294-4F0738E46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7916" y="3765854"/>
            <a:ext cx="795130" cy="7951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12A4DB-FD67-FEAD-7870-9800E63AF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73" y="1442673"/>
            <a:ext cx="3238500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AAAAD8-D127-08C4-E4DE-17E48534E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473" y="2223987"/>
            <a:ext cx="3581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7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8"/>
          <p:cNvSpPr txBox="1"/>
          <p:nvPr/>
        </p:nvSpPr>
        <p:spPr>
          <a:xfrm>
            <a:off x="457200" y="1156035"/>
            <a:ext cx="7425891" cy="253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Predict a building’s EUI using its building characteristics as well as weather data for the location of the building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41" name="Google Shape;1255;p21">
            <a:extLst>
              <a:ext uri="{FF2B5EF4-FFF2-40B4-BE49-F238E27FC236}">
                <a16:creationId xmlns:a16="http://schemas.microsoft.com/office/drawing/2014/main" id="{1E92A627-F0DC-344E-3BD5-D07962602175}"/>
              </a:ext>
            </a:extLst>
          </p:cNvPr>
          <p:cNvSpPr/>
          <p:nvPr/>
        </p:nvSpPr>
        <p:spPr>
          <a:xfrm>
            <a:off x="6255770" y="2613474"/>
            <a:ext cx="48884" cy="46327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379" y="0"/>
                </a:moveTo>
                <a:cubicBezTo>
                  <a:pt x="158" y="0"/>
                  <a:pt x="1" y="190"/>
                  <a:pt x="1" y="379"/>
                </a:cubicBezTo>
                <a:cubicBezTo>
                  <a:pt x="1" y="599"/>
                  <a:pt x="158" y="788"/>
                  <a:pt x="379" y="788"/>
                </a:cubicBezTo>
                <a:cubicBezTo>
                  <a:pt x="599" y="788"/>
                  <a:pt x="789" y="599"/>
                  <a:pt x="789" y="379"/>
                </a:cubicBezTo>
                <a:cubicBezTo>
                  <a:pt x="789" y="190"/>
                  <a:pt x="599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046;p19">
            <a:extLst>
              <a:ext uri="{FF2B5EF4-FFF2-40B4-BE49-F238E27FC236}">
                <a16:creationId xmlns:a16="http://schemas.microsoft.com/office/drawing/2014/main" id="{194B39D2-5E05-D47F-2764-79E180E88EF5}"/>
              </a:ext>
            </a:extLst>
          </p:cNvPr>
          <p:cNvSpPr/>
          <p:nvPr/>
        </p:nvSpPr>
        <p:spPr>
          <a:xfrm>
            <a:off x="4458901" y="3686474"/>
            <a:ext cx="1037123" cy="103792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046;p19">
            <a:extLst>
              <a:ext uri="{FF2B5EF4-FFF2-40B4-BE49-F238E27FC236}">
                <a16:creationId xmlns:a16="http://schemas.microsoft.com/office/drawing/2014/main" id="{A5904069-4AC2-209E-C67E-67CC8F34B91D}"/>
              </a:ext>
            </a:extLst>
          </p:cNvPr>
          <p:cNvSpPr/>
          <p:nvPr/>
        </p:nvSpPr>
        <p:spPr>
          <a:xfrm>
            <a:off x="5862585" y="3690474"/>
            <a:ext cx="1037123" cy="103792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46;p19">
            <a:extLst>
              <a:ext uri="{FF2B5EF4-FFF2-40B4-BE49-F238E27FC236}">
                <a16:creationId xmlns:a16="http://schemas.microsoft.com/office/drawing/2014/main" id="{F8BB46F4-A573-F236-4862-29281DA0A785}"/>
              </a:ext>
            </a:extLst>
          </p:cNvPr>
          <p:cNvSpPr/>
          <p:nvPr/>
        </p:nvSpPr>
        <p:spPr>
          <a:xfrm>
            <a:off x="7222154" y="3690474"/>
            <a:ext cx="1037123" cy="10379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aphic 2" descr="Bank outline">
            <a:extLst>
              <a:ext uri="{FF2B5EF4-FFF2-40B4-BE49-F238E27FC236}">
                <a16:creationId xmlns:a16="http://schemas.microsoft.com/office/drawing/2014/main" id="{ED30C780-D276-F3D1-E797-902C97644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7525" y="3694101"/>
            <a:ext cx="866379" cy="866379"/>
          </a:xfrm>
          <a:prstGeom prst="rect">
            <a:avLst/>
          </a:prstGeom>
        </p:spPr>
      </p:pic>
      <p:pic>
        <p:nvPicPr>
          <p:cNvPr id="5" name="Graphic 4" descr="Scroll with solid fill">
            <a:extLst>
              <a:ext uri="{FF2B5EF4-FFF2-40B4-BE49-F238E27FC236}">
                <a16:creationId xmlns:a16="http://schemas.microsoft.com/office/drawing/2014/main" id="{2084B27E-4E88-631F-04F7-7920FE7E9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7296" y="3833930"/>
            <a:ext cx="712120" cy="712120"/>
          </a:xfrm>
          <a:prstGeom prst="rect">
            <a:avLst/>
          </a:prstGeom>
        </p:spPr>
      </p:pic>
      <p:pic>
        <p:nvPicPr>
          <p:cNvPr id="9" name="Graphic 8" descr="Piggy Bank with solid fill">
            <a:extLst>
              <a:ext uri="{FF2B5EF4-FFF2-40B4-BE49-F238E27FC236}">
                <a16:creationId xmlns:a16="http://schemas.microsoft.com/office/drawing/2014/main" id="{EF5218D6-7AC2-9C9B-5370-2E3D42FA2D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92100" y="3777757"/>
            <a:ext cx="837152" cy="8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3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Value Proposition</a:t>
            </a:r>
            <a:endParaRPr dirty="0"/>
          </a:p>
        </p:txBody>
      </p:sp>
      <p:sp>
        <p:nvSpPr>
          <p:cNvPr id="565" name="Google Shape;565;p18"/>
          <p:cNvSpPr/>
          <p:nvPr/>
        </p:nvSpPr>
        <p:spPr>
          <a:xfrm>
            <a:off x="50" y="4732050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6" name="Google Shape;566;p18"/>
          <p:cNvGrpSpPr/>
          <p:nvPr/>
        </p:nvGrpSpPr>
        <p:grpSpPr>
          <a:xfrm>
            <a:off x="457200" y="1271540"/>
            <a:ext cx="4969716" cy="3109878"/>
            <a:chOff x="5305672" y="1447024"/>
            <a:chExt cx="2757600" cy="88394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7" name="Google Shape;567;p18"/>
                <p:cNvSpPr txBox="1"/>
                <p:nvPr/>
              </p:nvSpPr>
              <p:spPr>
                <a:xfrm>
                  <a:off x="5305672" y="1447024"/>
                  <a:ext cx="2757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Fira Sans Condensed"/>
                            <a:cs typeface="Fira Sans Condensed"/>
                            <a:sym typeface="Fira Sans Condensed"/>
                          </a:rPr>
                          <m:t>𝑬𝑼𝑰</m:t>
                        </m:r>
                        <m:r>
                          <a:rPr lang="en-SG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Fira Sans Condensed"/>
                            <a:cs typeface="Fira Sans Condensed"/>
                            <a:sym typeface="Fira Sans Condensed"/>
                          </a:rPr>
                          <m:t>=</m:t>
                        </m:r>
                        <m:f>
                          <m:fPr>
                            <m:ctrlPr>
                              <a:rPr lang="en-SG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sym typeface="Fira Sans Condensed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sym typeface="Fira Sans Condensed"/>
                              </a:rPr>
                              <m:t>𝑨𝒏𝒏𝒖𝒂𝒍</m:t>
                            </m:r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sym typeface="Fira Sans Condensed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sym typeface="Fira Sans Condensed"/>
                              </a:rPr>
                              <m:t>𝑬𝒏𝒆𝒓𝒈𝒚</m:t>
                            </m:r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sym typeface="Fira Sans Condensed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sym typeface="Fira Sans Condensed"/>
                              </a:rPr>
                              <m:t>𝑪𝒐𝒏𝒔𝒖𝒎𝒑𝒕𝒊𝒐𝒏</m:t>
                            </m:r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sym typeface="Fira Sans Condensed"/>
                              </a:rPr>
                              <m:t> (</m:t>
                            </m:r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sym typeface="Fira Sans Condensed"/>
                              </a:rPr>
                              <m:t>𝒌𝑾𝒉</m:t>
                            </m:r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sym typeface="Fira Sans Condensed"/>
                              </a:rPr>
                              <m:t>)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sym typeface="Fira Sans Condensed"/>
                              </a:rPr>
                              <m:t>𝑮𝒓𝒐𝒔𝒔</m:t>
                            </m:r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sym typeface="Fira Sans Condensed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sym typeface="Fira Sans Condensed"/>
                              </a:rPr>
                              <m:t>𝑭𝒍𝒐𝒐𝒓</m:t>
                            </m:r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sym typeface="Fira Sans Condensed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sym typeface="Fira Sans Condensed"/>
                              </a:rPr>
                              <m:t>𝑨𝒓𝒆𝒂</m:t>
                            </m:r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sym typeface="Fira Sans Condensed"/>
                              </a:rPr>
                              <m:t> (</m:t>
                            </m:r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sym typeface="Fira Sans Condensed"/>
                              </a:rPr>
                              <m:t>𝒇𝒕</m:t>
                            </m:r>
                            <m:r>
                              <a:rPr lang="en-US" b="1" i="1" baseline="3000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sym typeface="Fira Sans Condensed"/>
                              </a:rPr>
                              <m:t>𝟐</m:t>
                            </m:r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sym typeface="Fira Sans Condensed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" b="1" dirty="0">
                    <a:solidFill>
                      <a:schemeClr val="accent3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endParaRPr>
                </a:p>
              </p:txBody>
            </p:sp>
          </mc:Choice>
          <mc:Fallback>
            <p:sp>
              <p:nvSpPr>
                <p:cNvPr id="567" name="Google Shape;567;p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5672" y="1447024"/>
                  <a:ext cx="2757600" cy="4002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8" name="Google Shape;568;p18"/>
            <p:cNvSpPr txBox="1"/>
            <p:nvPr/>
          </p:nvSpPr>
          <p:spPr>
            <a:xfrm>
              <a:off x="5305672" y="1705323"/>
              <a:ext cx="2757600" cy="625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Quickly access a building’s potential energy &amp; cost savings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6" name="Google Shape;576;p18"/>
          <p:cNvGrpSpPr/>
          <p:nvPr/>
        </p:nvGrpSpPr>
        <p:grpSpPr>
          <a:xfrm>
            <a:off x="5546207" y="3397482"/>
            <a:ext cx="1141730" cy="1342236"/>
            <a:chOff x="4696850" y="1757950"/>
            <a:chExt cx="1245750" cy="1466925"/>
          </a:xfrm>
        </p:grpSpPr>
        <p:sp>
          <p:nvSpPr>
            <p:cNvPr id="577" name="Google Shape;577;p18"/>
            <p:cNvSpPr/>
            <p:nvPr/>
          </p:nvSpPr>
          <p:spPr>
            <a:xfrm>
              <a:off x="5067350" y="1793225"/>
              <a:ext cx="163850" cy="1429125"/>
            </a:xfrm>
            <a:custGeom>
              <a:avLst/>
              <a:gdLst/>
              <a:ahLst/>
              <a:cxnLst/>
              <a:rect l="l" t="t" r="r" b="b"/>
              <a:pathLst>
                <a:path w="6554" h="57165" extrusionOk="0">
                  <a:moveTo>
                    <a:pt x="1" y="1"/>
                  </a:moveTo>
                  <a:lnTo>
                    <a:pt x="1" y="57164"/>
                  </a:lnTo>
                  <a:lnTo>
                    <a:pt x="6554" y="57164"/>
                  </a:lnTo>
                  <a:lnTo>
                    <a:pt x="6554" y="1"/>
                  </a:lnTo>
                  <a:close/>
                </a:path>
              </a:pathLst>
            </a:custGeom>
            <a:solidFill>
              <a:srgbClr val="DAD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4768675" y="1793225"/>
              <a:ext cx="298700" cy="1429125"/>
            </a:xfrm>
            <a:custGeom>
              <a:avLst/>
              <a:gdLst/>
              <a:ahLst/>
              <a:cxnLst/>
              <a:rect l="l" t="t" r="r" b="b"/>
              <a:pathLst>
                <a:path w="11948" h="57165" extrusionOk="0">
                  <a:moveTo>
                    <a:pt x="1" y="1"/>
                  </a:moveTo>
                  <a:lnTo>
                    <a:pt x="1" y="57164"/>
                  </a:lnTo>
                  <a:lnTo>
                    <a:pt x="11948" y="57164"/>
                  </a:lnTo>
                  <a:lnTo>
                    <a:pt x="119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4768675" y="1757950"/>
              <a:ext cx="298700" cy="35300"/>
            </a:xfrm>
            <a:custGeom>
              <a:avLst/>
              <a:gdLst/>
              <a:ahLst/>
              <a:cxnLst/>
              <a:rect l="l" t="t" r="r" b="b"/>
              <a:pathLst>
                <a:path w="11948" h="1412" extrusionOk="0">
                  <a:moveTo>
                    <a:pt x="1" y="0"/>
                  </a:moveTo>
                  <a:lnTo>
                    <a:pt x="1" y="1412"/>
                  </a:lnTo>
                  <a:lnTo>
                    <a:pt x="11948" y="1412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5067350" y="1757950"/>
              <a:ext cx="163850" cy="35300"/>
            </a:xfrm>
            <a:custGeom>
              <a:avLst/>
              <a:gdLst/>
              <a:ahLst/>
              <a:cxnLst/>
              <a:rect l="l" t="t" r="r" b="b"/>
              <a:pathLst>
                <a:path w="6554" h="1412" extrusionOk="0">
                  <a:moveTo>
                    <a:pt x="1" y="0"/>
                  </a:moveTo>
                  <a:lnTo>
                    <a:pt x="1" y="1412"/>
                  </a:lnTo>
                  <a:lnTo>
                    <a:pt x="6554" y="1412"/>
                  </a:lnTo>
                  <a:lnTo>
                    <a:pt x="65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4865100" y="1939425"/>
              <a:ext cx="105875" cy="163850"/>
            </a:xfrm>
            <a:custGeom>
              <a:avLst/>
              <a:gdLst/>
              <a:ahLst/>
              <a:cxnLst/>
              <a:rect l="l" t="t" r="r" b="b"/>
              <a:pathLst>
                <a:path w="4235" h="6554" extrusionOk="0">
                  <a:moveTo>
                    <a:pt x="0" y="0"/>
                  </a:moveTo>
                  <a:lnTo>
                    <a:pt x="0" y="6553"/>
                  </a:lnTo>
                  <a:lnTo>
                    <a:pt x="4235" y="6553"/>
                  </a:lnTo>
                  <a:lnTo>
                    <a:pt x="42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4865100" y="1939425"/>
              <a:ext cx="28375" cy="163850"/>
            </a:xfrm>
            <a:custGeom>
              <a:avLst/>
              <a:gdLst/>
              <a:ahLst/>
              <a:cxnLst/>
              <a:rect l="l" t="t" r="r" b="b"/>
              <a:pathLst>
                <a:path w="1135" h="6554" extrusionOk="0">
                  <a:moveTo>
                    <a:pt x="0" y="0"/>
                  </a:moveTo>
                  <a:lnTo>
                    <a:pt x="0" y="6553"/>
                  </a:lnTo>
                  <a:lnTo>
                    <a:pt x="1134" y="6553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4865100" y="2103250"/>
              <a:ext cx="105875" cy="25225"/>
            </a:xfrm>
            <a:custGeom>
              <a:avLst/>
              <a:gdLst/>
              <a:ahLst/>
              <a:cxnLst/>
              <a:rect l="l" t="t" r="r" b="b"/>
              <a:pathLst>
                <a:path w="4235" h="1009" extrusionOk="0">
                  <a:moveTo>
                    <a:pt x="0" y="0"/>
                  </a:moveTo>
                  <a:lnTo>
                    <a:pt x="0" y="1008"/>
                  </a:lnTo>
                  <a:lnTo>
                    <a:pt x="4235" y="1008"/>
                  </a:lnTo>
                  <a:lnTo>
                    <a:pt x="4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4865100" y="2249425"/>
              <a:ext cx="105875" cy="163850"/>
            </a:xfrm>
            <a:custGeom>
              <a:avLst/>
              <a:gdLst/>
              <a:ahLst/>
              <a:cxnLst/>
              <a:rect l="l" t="t" r="r" b="b"/>
              <a:pathLst>
                <a:path w="4235" h="6554" extrusionOk="0">
                  <a:moveTo>
                    <a:pt x="0" y="1"/>
                  </a:moveTo>
                  <a:lnTo>
                    <a:pt x="0" y="6554"/>
                  </a:lnTo>
                  <a:lnTo>
                    <a:pt x="4235" y="6554"/>
                  </a:lnTo>
                  <a:lnTo>
                    <a:pt x="42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4865100" y="2249425"/>
              <a:ext cx="28375" cy="163850"/>
            </a:xfrm>
            <a:custGeom>
              <a:avLst/>
              <a:gdLst/>
              <a:ahLst/>
              <a:cxnLst/>
              <a:rect l="l" t="t" r="r" b="b"/>
              <a:pathLst>
                <a:path w="1135" h="6554" extrusionOk="0">
                  <a:moveTo>
                    <a:pt x="0" y="1"/>
                  </a:moveTo>
                  <a:lnTo>
                    <a:pt x="0" y="6554"/>
                  </a:lnTo>
                  <a:lnTo>
                    <a:pt x="1134" y="6554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4865100" y="2413250"/>
              <a:ext cx="105875" cy="25250"/>
            </a:xfrm>
            <a:custGeom>
              <a:avLst/>
              <a:gdLst/>
              <a:ahLst/>
              <a:cxnLst/>
              <a:rect l="l" t="t" r="r" b="b"/>
              <a:pathLst>
                <a:path w="4235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4235" y="1009"/>
                  </a:lnTo>
                  <a:lnTo>
                    <a:pt x="4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4865100" y="2560075"/>
              <a:ext cx="105875" cy="163225"/>
            </a:xfrm>
            <a:custGeom>
              <a:avLst/>
              <a:gdLst/>
              <a:ahLst/>
              <a:cxnLst/>
              <a:rect l="l" t="t" r="r" b="b"/>
              <a:pathLst>
                <a:path w="4235" h="6529" extrusionOk="0">
                  <a:moveTo>
                    <a:pt x="0" y="0"/>
                  </a:moveTo>
                  <a:lnTo>
                    <a:pt x="0" y="6528"/>
                  </a:lnTo>
                  <a:lnTo>
                    <a:pt x="4235" y="6528"/>
                  </a:lnTo>
                  <a:lnTo>
                    <a:pt x="42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4865100" y="2560075"/>
              <a:ext cx="28375" cy="163225"/>
            </a:xfrm>
            <a:custGeom>
              <a:avLst/>
              <a:gdLst/>
              <a:ahLst/>
              <a:cxnLst/>
              <a:rect l="l" t="t" r="r" b="b"/>
              <a:pathLst>
                <a:path w="1135" h="6529" extrusionOk="0">
                  <a:moveTo>
                    <a:pt x="0" y="0"/>
                  </a:moveTo>
                  <a:lnTo>
                    <a:pt x="0" y="6528"/>
                  </a:lnTo>
                  <a:lnTo>
                    <a:pt x="1134" y="6528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4865100" y="2723275"/>
              <a:ext cx="105875" cy="25850"/>
            </a:xfrm>
            <a:custGeom>
              <a:avLst/>
              <a:gdLst/>
              <a:ahLst/>
              <a:cxnLst/>
              <a:rect l="l" t="t" r="r" b="b"/>
              <a:pathLst>
                <a:path w="4235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4235" y="1034"/>
                  </a:lnTo>
                  <a:lnTo>
                    <a:pt x="4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4768675" y="3187025"/>
              <a:ext cx="298700" cy="35325"/>
            </a:xfrm>
            <a:custGeom>
              <a:avLst/>
              <a:gdLst/>
              <a:ahLst/>
              <a:cxnLst/>
              <a:rect l="l" t="t" r="r" b="b"/>
              <a:pathLst>
                <a:path w="11948" h="1413" extrusionOk="0">
                  <a:moveTo>
                    <a:pt x="1" y="1"/>
                  </a:moveTo>
                  <a:lnTo>
                    <a:pt x="1" y="1412"/>
                  </a:lnTo>
                  <a:lnTo>
                    <a:pt x="11948" y="1412"/>
                  </a:lnTo>
                  <a:lnTo>
                    <a:pt x="119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5674775" y="1793225"/>
              <a:ext cx="163850" cy="1429125"/>
            </a:xfrm>
            <a:custGeom>
              <a:avLst/>
              <a:gdLst/>
              <a:ahLst/>
              <a:cxnLst/>
              <a:rect l="l" t="t" r="r" b="b"/>
              <a:pathLst>
                <a:path w="6554" h="57165" extrusionOk="0">
                  <a:moveTo>
                    <a:pt x="1" y="1"/>
                  </a:moveTo>
                  <a:lnTo>
                    <a:pt x="1" y="57164"/>
                  </a:lnTo>
                  <a:lnTo>
                    <a:pt x="6554" y="57164"/>
                  </a:lnTo>
                  <a:lnTo>
                    <a:pt x="65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5376100" y="1793225"/>
              <a:ext cx="298700" cy="1429125"/>
            </a:xfrm>
            <a:custGeom>
              <a:avLst/>
              <a:gdLst/>
              <a:ahLst/>
              <a:cxnLst/>
              <a:rect l="l" t="t" r="r" b="b"/>
              <a:pathLst>
                <a:path w="11948" h="57165" extrusionOk="0">
                  <a:moveTo>
                    <a:pt x="1" y="1"/>
                  </a:moveTo>
                  <a:lnTo>
                    <a:pt x="1" y="57164"/>
                  </a:lnTo>
                  <a:lnTo>
                    <a:pt x="11948" y="57164"/>
                  </a:lnTo>
                  <a:lnTo>
                    <a:pt x="119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5376100" y="1757950"/>
              <a:ext cx="298700" cy="35300"/>
            </a:xfrm>
            <a:custGeom>
              <a:avLst/>
              <a:gdLst/>
              <a:ahLst/>
              <a:cxnLst/>
              <a:rect l="l" t="t" r="r" b="b"/>
              <a:pathLst>
                <a:path w="11948" h="1412" extrusionOk="0">
                  <a:moveTo>
                    <a:pt x="1" y="0"/>
                  </a:moveTo>
                  <a:lnTo>
                    <a:pt x="1" y="1412"/>
                  </a:lnTo>
                  <a:lnTo>
                    <a:pt x="11948" y="1412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5674775" y="1757950"/>
              <a:ext cx="163850" cy="35300"/>
            </a:xfrm>
            <a:custGeom>
              <a:avLst/>
              <a:gdLst/>
              <a:ahLst/>
              <a:cxnLst/>
              <a:rect l="l" t="t" r="r" b="b"/>
              <a:pathLst>
                <a:path w="6554" h="1412" extrusionOk="0">
                  <a:moveTo>
                    <a:pt x="1" y="0"/>
                  </a:moveTo>
                  <a:lnTo>
                    <a:pt x="1" y="1412"/>
                  </a:lnTo>
                  <a:lnTo>
                    <a:pt x="6554" y="1412"/>
                  </a:lnTo>
                  <a:lnTo>
                    <a:pt x="65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5472525" y="1939425"/>
              <a:ext cx="105250" cy="163850"/>
            </a:xfrm>
            <a:custGeom>
              <a:avLst/>
              <a:gdLst/>
              <a:ahLst/>
              <a:cxnLst/>
              <a:rect l="l" t="t" r="r" b="b"/>
              <a:pathLst>
                <a:path w="4210" h="6554" extrusionOk="0">
                  <a:moveTo>
                    <a:pt x="0" y="0"/>
                  </a:moveTo>
                  <a:lnTo>
                    <a:pt x="0" y="6553"/>
                  </a:lnTo>
                  <a:lnTo>
                    <a:pt x="4209" y="6553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5472525" y="1939425"/>
              <a:ext cx="28375" cy="163850"/>
            </a:xfrm>
            <a:custGeom>
              <a:avLst/>
              <a:gdLst/>
              <a:ahLst/>
              <a:cxnLst/>
              <a:rect l="l" t="t" r="r" b="b"/>
              <a:pathLst>
                <a:path w="1135" h="6554" extrusionOk="0">
                  <a:moveTo>
                    <a:pt x="0" y="0"/>
                  </a:moveTo>
                  <a:lnTo>
                    <a:pt x="0" y="6553"/>
                  </a:lnTo>
                  <a:lnTo>
                    <a:pt x="1134" y="6553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5472525" y="2103250"/>
              <a:ext cx="105250" cy="25225"/>
            </a:xfrm>
            <a:custGeom>
              <a:avLst/>
              <a:gdLst/>
              <a:ahLst/>
              <a:cxnLst/>
              <a:rect l="l" t="t" r="r" b="b"/>
              <a:pathLst>
                <a:path w="4210" h="1009" extrusionOk="0">
                  <a:moveTo>
                    <a:pt x="0" y="0"/>
                  </a:moveTo>
                  <a:lnTo>
                    <a:pt x="0" y="1008"/>
                  </a:lnTo>
                  <a:lnTo>
                    <a:pt x="4209" y="1008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5472525" y="2249425"/>
              <a:ext cx="105250" cy="163850"/>
            </a:xfrm>
            <a:custGeom>
              <a:avLst/>
              <a:gdLst/>
              <a:ahLst/>
              <a:cxnLst/>
              <a:rect l="l" t="t" r="r" b="b"/>
              <a:pathLst>
                <a:path w="4210" h="6554" extrusionOk="0">
                  <a:moveTo>
                    <a:pt x="0" y="1"/>
                  </a:moveTo>
                  <a:lnTo>
                    <a:pt x="0" y="6554"/>
                  </a:lnTo>
                  <a:lnTo>
                    <a:pt x="4209" y="6554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5472525" y="2249425"/>
              <a:ext cx="28375" cy="163850"/>
            </a:xfrm>
            <a:custGeom>
              <a:avLst/>
              <a:gdLst/>
              <a:ahLst/>
              <a:cxnLst/>
              <a:rect l="l" t="t" r="r" b="b"/>
              <a:pathLst>
                <a:path w="1135" h="6554" extrusionOk="0">
                  <a:moveTo>
                    <a:pt x="0" y="1"/>
                  </a:moveTo>
                  <a:lnTo>
                    <a:pt x="0" y="6554"/>
                  </a:lnTo>
                  <a:lnTo>
                    <a:pt x="1134" y="6554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5472525" y="2413250"/>
              <a:ext cx="105250" cy="25250"/>
            </a:xfrm>
            <a:custGeom>
              <a:avLst/>
              <a:gdLst/>
              <a:ahLst/>
              <a:cxnLst/>
              <a:rect l="l" t="t" r="r" b="b"/>
              <a:pathLst>
                <a:path w="4210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4209" y="1009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8"/>
            <p:cNvSpPr/>
            <p:nvPr/>
          </p:nvSpPr>
          <p:spPr>
            <a:xfrm>
              <a:off x="5472525" y="2560075"/>
              <a:ext cx="105250" cy="163225"/>
            </a:xfrm>
            <a:custGeom>
              <a:avLst/>
              <a:gdLst/>
              <a:ahLst/>
              <a:cxnLst/>
              <a:rect l="l" t="t" r="r" b="b"/>
              <a:pathLst>
                <a:path w="4210" h="6529" extrusionOk="0">
                  <a:moveTo>
                    <a:pt x="0" y="0"/>
                  </a:moveTo>
                  <a:lnTo>
                    <a:pt x="0" y="6528"/>
                  </a:lnTo>
                  <a:lnTo>
                    <a:pt x="4209" y="6528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8"/>
            <p:cNvSpPr/>
            <p:nvPr/>
          </p:nvSpPr>
          <p:spPr>
            <a:xfrm>
              <a:off x="5472525" y="2560075"/>
              <a:ext cx="28375" cy="163225"/>
            </a:xfrm>
            <a:custGeom>
              <a:avLst/>
              <a:gdLst/>
              <a:ahLst/>
              <a:cxnLst/>
              <a:rect l="l" t="t" r="r" b="b"/>
              <a:pathLst>
                <a:path w="1135" h="6529" extrusionOk="0">
                  <a:moveTo>
                    <a:pt x="0" y="0"/>
                  </a:moveTo>
                  <a:lnTo>
                    <a:pt x="0" y="6528"/>
                  </a:lnTo>
                  <a:lnTo>
                    <a:pt x="1134" y="6528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8"/>
            <p:cNvSpPr/>
            <p:nvPr/>
          </p:nvSpPr>
          <p:spPr>
            <a:xfrm>
              <a:off x="5472525" y="2723275"/>
              <a:ext cx="105250" cy="25850"/>
            </a:xfrm>
            <a:custGeom>
              <a:avLst/>
              <a:gdLst/>
              <a:ahLst/>
              <a:cxnLst/>
              <a:rect l="l" t="t" r="r" b="b"/>
              <a:pathLst>
                <a:path w="4210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4209" y="1034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8"/>
            <p:cNvSpPr/>
            <p:nvPr/>
          </p:nvSpPr>
          <p:spPr>
            <a:xfrm>
              <a:off x="5376100" y="3187025"/>
              <a:ext cx="298700" cy="35325"/>
            </a:xfrm>
            <a:custGeom>
              <a:avLst/>
              <a:gdLst/>
              <a:ahLst/>
              <a:cxnLst/>
              <a:rect l="l" t="t" r="r" b="b"/>
              <a:pathLst>
                <a:path w="11948" h="1413" extrusionOk="0">
                  <a:moveTo>
                    <a:pt x="1" y="1"/>
                  </a:moveTo>
                  <a:lnTo>
                    <a:pt x="1" y="1412"/>
                  </a:lnTo>
                  <a:lnTo>
                    <a:pt x="11948" y="1412"/>
                  </a:lnTo>
                  <a:lnTo>
                    <a:pt x="119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8"/>
            <p:cNvSpPr/>
            <p:nvPr/>
          </p:nvSpPr>
          <p:spPr>
            <a:xfrm>
              <a:off x="5674775" y="3187025"/>
              <a:ext cx="163850" cy="35325"/>
            </a:xfrm>
            <a:custGeom>
              <a:avLst/>
              <a:gdLst/>
              <a:ahLst/>
              <a:cxnLst/>
              <a:rect l="l" t="t" r="r" b="b"/>
              <a:pathLst>
                <a:path w="6554" h="1413" extrusionOk="0">
                  <a:moveTo>
                    <a:pt x="1" y="1"/>
                  </a:moveTo>
                  <a:lnTo>
                    <a:pt x="1" y="1412"/>
                  </a:lnTo>
                  <a:lnTo>
                    <a:pt x="6554" y="1412"/>
                  </a:lnTo>
                  <a:lnTo>
                    <a:pt x="6554" y="1"/>
                  </a:lnTo>
                  <a:close/>
                </a:path>
              </a:pathLst>
            </a:custGeom>
            <a:solidFill>
              <a:srgbClr val="B8C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8"/>
            <p:cNvSpPr/>
            <p:nvPr/>
          </p:nvSpPr>
          <p:spPr>
            <a:xfrm>
              <a:off x="5067350" y="1827250"/>
              <a:ext cx="308775" cy="1395100"/>
            </a:xfrm>
            <a:custGeom>
              <a:avLst/>
              <a:gdLst/>
              <a:ahLst/>
              <a:cxnLst/>
              <a:rect l="l" t="t" r="r" b="b"/>
              <a:pathLst>
                <a:path w="12351" h="55804" extrusionOk="0">
                  <a:moveTo>
                    <a:pt x="1" y="1"/>
                  </a:moveTo>
                  <a:lnTo>
                    <a:pt x="1" y="55803"/>
                  </a:lnTo>
                  <a:lnTo>
                    <a:pt x="12351" y="55803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8"/>
            <p:cNvSpPr/>
            <p:nvPr/>
          </p:nvSpPr>
          <p:spPr>
            <a:xfrm>
              <a:off x="5067350" y="1827250"/>
              <a:ext cx="81950" cy="1397625"/>
            </a:xfrm>
            <a:custGeom>
              <a:avLst/>
              <a:gdLst/>
              <a:ahLst/>
              <a:cxnLst/>
              <a:rect l="l" t="t" r="r" b="b"/>
              <a:pathLst>
                <a:path w="3278" h="55905" extrusionOk="0">
                  <a:moveTo>
                    <a:pt x="1" y="1"/>
                  </a:moveTo>
                  <a:lnTo>
                    <a:pt x="1" y="55904"/>
                  </a:lnTo>
                  <a:lnTo>
                    <a:pt x="3277" y="55904"/>
                  </a:lnTo>
                  <a:lnTo>
                    <a:pt x="32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8"/>
            <p:cNvSpPr/>
            <p:nvPr/>
          </p:nvSpPr>
          <p:spPr>
            <a:xfrm>
              <a:off x="5221725" y="1827250"/>
              <a:ext cx="41000" cy="1397625"/>
            </a:xfrm>
            <a:custGeom>
              <a:avLst/>
              <a:gdLst/>
              <a:ahLst/>
              <a:cxnLst/>
              <a:rect l="l" t="t" r="r" b="b"/>
              <a:pathLst>
                <a:path w="1640" h="55905" extrusionOk="0">
                  <a:moveTo>
                    <a:pt x="1" y="1"/>
                  </a:moveTo>
                  <a:lnTo>
                    <a:pt x="1" y="55904"/>
                  </a:lnTo>
                  <a:lnTo>
                    <a:pt x="1639" y="5590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8"/>
            <p:cNvSpPr/>
            <p:nvPr/>
          </p:nvSpPr>
          <p:spPr>
            <a:xfrm>
              <a:off x="5067350" y="1793225"/>
              <a:ext cx="308775" cy="34050"/>
            </a:xfrm>
            <a:custGeom>
              <a:avLst/>
              <a:gdLst/>
              <a:ahLst/>
              <a:cxnLst/>
              <a:rect l="l" t="t" r="r" b="b"/>
              <a:pathLst>
                <a:path w="12351" h="1362" extrusionOk="0">
                  <a:moveTo>
                    <a:pt x="1" y="1"/>
                  </a:moveTo>
                  <a:lnTo>
                    <a:pt x="1" y="1362"/>
                  </a:lnTo>
                  <a:lnTo>
                    <a:pt x="12351" y="1362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8"/>
            <p:cNvSpPr/>
            <p:nvPr/>
          </p:nvSpPr>
          <p:spPr>
            <a:xfrm>
              <a:off x="5067350" y="2021325"/>
              <a:ext cx="308775" cy="18925"/>
            </a:xfrm>
            <a:custGeom>
              <a:avLst/>
              <a:gdLst/>
              <a:ahLst/>
              <a:cxnLst/>
              <a:rect l="l" t="t" r="r" b="b"/>
              <a:pathLst>
                <a:path w="12351" h="757" extrusionOk="0">
                  <a:moveTo>
                    <a:pt x="1" y="1"/>
                  </a:moveTo>
                  <a:lnTo>
                    <a:pt x="1" y="757"/>
                  </a:lnTo>
                  <a:lnTo>
                    <a:pt x="12351" y="757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8"/>
            <p:cNvSpPr/>
            <p:nvPr/>
          </p:nvSpPr>
          <p:spPr>
            <a:xfrm>
              <a:off x="5067350" y="2350875"/>
              <a:ext cx="308775" cy="18925"/>
            </a:xfrm>
            <a:custGeom>
              <a:avLst/>
              <a:gdLst/>
              <a:ahLst/>
              <a:cxnLst/>
              <a:rect l="l" t="t" r="r" b="b"/>
              <a:pathLst>
                <a:path w="12351" h="757" extrusionOk="0">
                  <a:moveTo>
                    <a:pt x="1" y="1"/>
                  </a:moveTo>
                  <a:lnTo>
                    <a:pt x="1" y="757"/>
                  </a:lnTo>
                  <a:lnTo>
                    <a:pt x="12351" y="757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5067350" y="2680425"/>
              <a:ext cx="308775" cy="18300"/>
            </a:xfrm>
            <a:custGeom>
              <a:avLst/>
              <a:gdLst/>
              <a:ahLst/>
              <a:cxnLst/>
              <a:rect l="l" t="t" r="r" b="b"/>
              <a:pathLst>
                <a:path w="12351" h="732" extrusionOk="0">
                  <a:moveTo>
                    <a:pt x="1" y="1"/>
                  </a:moveTo>
                  <a:lnTo>
                    <a:pt x="1" y="731"/>
                  </a:lnTo>
                  <a:lnTo>
                    <a:pt x="12351" y="731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5067350" y="3009975"/>
              <a:ext cx="308775" cy="18300"/>
            </a:xfrm>
            <a:custGeom>
              <a:avLst/>
              <a:gdLst/>
              <a:ahLst/>
              <a:cxnLst/>
              <a:rect l="l" t="t" r="r" b="b"/>
              <a:pathLst>
                <a:path w="12351" h="732" extrusionOk="0">
                  <a:moveTo>
                    <a:pt x="1" y="0"/>
                  </a:moveTo>
                  <a:lnTo>
                    <a:pt x="1" y="731"/>
                  </a:lnTo>
                  <a:lnTo>
                    <a:pt x="12351" y="731"/>
                  </a:lnTo>
                  <a:lnTo>
                    <a:pt x="123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5791350" y="3134100"/>
              <a:ext cx="14525" cy="88250"/>
            </a:xfrm>
            <a:custGeom>
              <a:avLst/>
              <a:gdLst/>
              <a:ahLst/>
              <a:cxnLst/>
              <a:rect l="l" t="t" r="r" b="b"/>
              <a:pathLst>
                <a:path w="581" h="3530" extrusionOk="0">
                  <a:moveTo>
                    <a:pt x="1" y="1"/>
                  </a:moveTo>
                  <a:lnTo>
                    <a:pt x="1" y="3529"/>
                  </a:lnTo>
                  <a:lnTo>
                    <a:pt x="580" y="3529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6E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5770550" y="2906625"/>
              <a:ext cx="55475" cy="255225"/>
            </a:xfrm>
            <a:custGeom>
              <a:avLst/>
              <a:gdLst/>
              <a:ahLst/>
              <a:cxnLst/>
              <a:rect l="l" t="t" r="r" b="b"/>
              <a:pathLst>
                <a:path w="2219" h="10209" extrusionOk="0">
                  <a:moveTo>
                    <a:pt x="1110" y="1"/>
                  </a:moveTo>
                  <a:cubicBezTo>
                    <a:pt x="505" y="1"/>
                    <a:pt x="1" y="2269"/>
                    <a:pt x="1" y="5117"/>
                  </a:cubicBezTo>
                  <a:cubicBezTo>
                    <a:pt x="1" y="7940"/>
                    <a:pt x="505" y="10209"/>
                    <a:pt x="1110" y="10209"/>
                  </a:cubicBezTo>
                  <a:cubicBezTo>
                    <a:pt x="1715" y="10209"/>
                    <a:pt x="2219" y="7940"/>
                    <a:pt x="2219" y="5117"/>
                  </a:cubicBezTo>
                  <a:cubicBezTo>
                    <a:pt x="2219" y="2295"/>
                    <a:pt x="1715" y="1"/>
                    <a:pt x="1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5876425" y="3134100"/>
              <a:ext cx="13875" cy="88250"/>
            </a:xfrm>
            <a:custGeom>
              <a:avLst/>
              <a:gdLst/>
              <a:ahLst/>
              <a:cxnLst/>
              <a:rect l="l" t="t" r="r" b="b"/>
              <a:pathLst>
                <a:path w="555" h="3530" extrusionOk="0">
                  <a:moveTo>
                    <a:pt x="0" y="1"/>
                  </a:moveTo>
                  <a:lnTo>
                    <a:pt x="0" y="3529"/>
                  </a:lnTo>
                  <a:lnTo>
                    <a:pt x="555" y="352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6E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5855625" y="2906625"/>
              <a:ext cx="55475" cy="255225"/>
            </a:xfrm>
            <a:custGeom>
              <a:avLst/>
              <a:gdLst/>
              <a:ahLst/>
              <a:cxnLst/>
              <a:rect l="l" t="t" r="r" b="b"/>
              <a:pathLst>
                <a:path w="2219" h="10209" extrusionOk="0">
                  <a:moveTo>
                    <a:pt x="1109" y="1"/>
                  </a:moveTo>
                  <a:cubicBezTo>
                    <a:pt x="505" y="1"/>
                    <a:pt x="0" y="2269"/>
                    <a:pt x="0" y="5117"/>
                  </a:cubicBezTo>
                  <a:cubicBezTo>
                    <a:pt x="0" y="7940"/>
                    <a:pt x="505" y="10209"/>
                    <a:pt x="1109" y="10209"/>
                  </a:cubicBezTo>
                  <a:cubicBezTo>
                    <a:pt x="1714" y="10209"/>
                    <a:pt x="2218" y="7940"/>
                    <a:pt x="2218" y="5117"/>
                  </a:cubicBezTo>
                  <a:cubicBezTo>
                    <a:pt x="2218" y="2295"/>
                    <a:pt x="1714" y="1"/>
                    <a:pt x="1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4717025" y="3134100"/>
              <a:ext cx="14500" cy="88250"/>
            </a:xfrm>
            <a:custGeom>
              <a:avLst/>
              <a:gdLst/>
              <a:ahLst/>
              <a:cxnLst/>
              <a:rect l="l" t="t" r="r" b="b"/>
              <a:pathLst>
                <a:path w="580" h="3530" extrusionOk="0">
                  <a:moveTo>
                    <a:pt x="0" y="1"/>
                  </a:moveTo>
                  <a:lnTo>
                    <a:pt x="0" y="3529"/>
                  </a:lnTo>
                  <a:lnTo>
                    <a:pt x="580" y="3529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6E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4696850" y="2906625"/>
              <a:ext cx="54850" cy="255850"/>
            </a:xfrm>
            <a:custGeom>
              <a:avLst/>
              <a:gdLst/>
              <a:ahLst/>
              <a:cxnLst/>
              <a:rect l="l" t="t" r="r" b="b"/>
              <a:pathLst>
                <a:path w="2194" h="10234" extrusionOk="0">
                  <a:moveTo>
                    <a:pt x="1084" y="1"/>
                  </a:moveTo>
                  <a:cubicBezTo>
                    <a:pt x="480" y="1"/>
                    <a:pt x="1" y="2295"/>
                    <a:pt x="1" y="5117"/>
                  </a:cubicBezTo>
                  <a:cubicBezTo>
                    <a:pt x="1" y="7940"/>
                    <a:pt x="480" y="10234"/>
                    <a:pt x="1084" y="10234"/>
                  </a:cubicBezTo>
                  <a:cubicBezTo>
                    <a:pt x="1689" y="10234"/>
                    <a:pt x="2193" y="7940"/>
                    <a:pt x="2193" y="5117"/>
                  </a:cubicBezTo>
                  <a:cubicBezTo>
                    <a:pt x="2193" y="2295"/>
                    <a:pt x="1689" y="1"/>
                    <a:pt x="1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5726450" y="3178225"/>
              <a:ext cx="88250" cy="44125"/>
            </a:xfrm>
            <a:custGeom>
              <a:avLst/>
              <a:gdLst/>
              <a:ahLst/>
              <a:cxnLst/>
              <a:rect l="l" t="t" r="r" b="b"/>
              <a:pathLst>
                <a:path w="3530" h="1765" extrusionOk="0">
                  <a:moveTo>
                    <a:pt x="1765" y="0"/>
                  </a:moveTo>
                  <a:cubicBezTo>
                    <a:pt x="807" y="0"/>
                    <a:pt x="1" y="807"/>
                    <a:pt x="1" y="1764"/>
                  </a:cubicBezTo>
                  <a:lnTo>
                    <a:pt x="3529" y="1764"/>
                  </a:lnTo>
                  <a:cubicBezTo>
                    <a:pt x="3529" y="807"/>
                    <a:pt x="2748" y="0"/>
                    <a:pt x="1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5805850" y="3197750"/>
              <a:ext cx="49800" cy="24600"/>
            </a:xfrm>
            <a:custGeom>
              <a:avLst/>
              <a:gdLst/>
              <a:ahLst/>
              <a:cxnLst/>
              <a:rect l="l" t="t" r="r" b="b"/>
              <a:pathLst>
                <a:path w="1992" h="984" extrusionOk="0">
                  <a:moveTo>
                    <a:pt x="983" y="0"/>
                  </a:moveTo>
                  <a:cubicBezTo>
                    <a:pt x="454" y="0"/>
                    <a:pt x="0" y="454"/>
                    <a:pt x="0" y="983"/>
                  </a:cubicBezTo>
                  <a:lnTo>
                    <a:pt x="1991" y="983"/>
                  </a:lnTo>
                  <a:cubicBezTo>
                    <a:pt x="1991" y="454"/>
                    <a:pt x="1538" y="0"/>
                    <a:pt x="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5865700" y="3210350"/>
              <a:ext cx="24600" cy="12000"/>
            </a:xfrm>
            <a:custGeom>
              <a:avLst/>
              <a:gdLst/>
              <a:ahLst/>
              <a:cxnLst/>
              <a:rect l="l" t="t" r="r" b="b"/>
              <a:pathLst>
                <a:path w="984" h="480" extrusionOk="0">
                  <a:moveTo>
                    <a:pt x="505" y="1"/>
                  </a:moveTo>
                  <a:cubicBezTo>
                    <a:pt x="228" y="1"/>
                    <a:pt x="1" y="227"/>
                    <a:pt x="1" y="479"/>
                  </a:cubicBezTo>
                  <a:lnTo>
                    <a:pt x="984" y="479"/>
                  </a:lnTo>
                  <a:cubicBezTo>
                    <a:pt x="984" y="227"/>
                    <a:pt x="782" y="1"/>
                    <a:pt x="5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5896575" y="3199650"/>
              <a:ext cx="46025" cy="23325"/>
            </a:xfrm>
            <a:custGeom>
              <a:avLst/>
              <a:gdLst/>
              <a:ahLst/>
              <a:cxnLst/>
              <a:rect l="l" t="t" r="r" b="b"/>
              <a:pathLst>
                <a:path w="1841" h="933" extrusionOk="0">
                  <a:moveTo>
                    <a:pt x="933" y="0"/>
                  </a:moveTo>
                  <a:cubicBezTo>
                    <a:pt x="429" y="0"/>
                    <a:pt x="1" y="403"/>
                    <a:pt x="1" y="933"/>
                  </a:cubicBezTo>
                  <a:lnTo>
                    <a:pt x="1841" y="933"/>
                  </a:lnTo>
                  <a:cubicBezTo>
                    <a:pt x="1841" y="403"/>
                    <a:pt x="1437" y="0"/>
                    <a:pt x="9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4723325" y="3193325"/>
              <a:ext cx="54850" cy="29025"/>
            </a:xfrm>
            <a:custGeom>
              <a:avLst/>
              <a:gdLst/>
              <a:ahLst/>
              <a:cxnLst/>
              <a:rect l="l" t="t" r="r" b="b"/>
              <a:pathLst>
                <a:path w="2194" h="1161" extrusionOk="0">
                  <a:moveTo>
                    <a:pt x="1109" y="1"/>
                  </a:moveTo>
                  <a:cubicBezTo>
                    <a:pt x="479" y="26"/>
                    <a:pt x="0" y="555"/>
                    <a:pt x="25" y="1160"/>
                  </a:cubicBezTo>
                  <a:lnTo>
                    <a:pt x="2168" y="1160"/>
                  </a:lnTo>
                  <a:cubicBezTo>
                    <a:pt x="2193" y="555"/>
                    <a:pt x="1714" y="26"/>
                    <a:pt x="1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4765525" y="3205300"/>
              <a:ext cx="35325" cy="17050"/>
            </a:xfrm>
            <a:custGeom>
              <a:avLst/>
              <a:gdLst/>
              <a:ahLst/>
              <a:cxnLst/>
              <a:rect l="l" t="t" r="r" b="b"/>
              <a:pathLst>
                <a:path w="1413" h="682" extrusionOk="0">
                  <a:moveTo>
                    <a:pt x="707" y="1"/>
                  </a:moveTo>
                  <a:cubicBezTo>
                    <a:pt x="329" y="1"/>
                    <a:pt x="1" y="303"/>
                    <a:pt x="1" y="681"/>
                  </a:cubicBezTo>
                  <a:lnTo>
                    <a:pt x="1412" y="681"/>
                  </a:lnTo>
                  <a:cubicBezTo>
                    <a:pt x="1412" y="303"/>
                    <a:pt x="1085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4797050" y="3190175"/>
              <a:ext cx="45375" cy="32175"/>
            </a:xfrm>
            <a:custGeom>
              <a:avLst/>
              <a:gdLst/>
              <a:ahLst/>
              <a:cxnLst/>
              <a:rect l="l" t="t" r="r" b="b"/>
              <a:pathLst>
                <a:path w="1815" h="1287" extrusionOk="0">
                  <a:moveTo>
                    <a:pt x="908" y="1"/>
                  </a:moveTo>
                  <a:cubicBezTo>
                    <a:pt x="403" y="1"/>
                    <a:pt x="0" y="581"/>
                    <a:pt x="0" y="1286"/>
                  </a:cubicBezTo>
                  <a:lnTo>
                    <a:pt x="1815" y="1286"/>
                  </a:lnTo>
                  <a:cubicBezTo>
                    <a:pt x="1815" y="581"/>
                    <a:pt x="1412" y="1"/>
                    <a:pt x="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5309950" y="3186400"/>
              <a:ext cx="73125" cy="36575"/>
            </a:xfrm>
            <a:custGeom>
              <a:avLst/>
              <a:gdLst/>
              <a:ahLst/>
              <a:cxnLst/>
              <a:rect l="l" t="t" r="r" b="b"/>
              <a:pathLst>
                <a:path w="2925" h="1463" extrusionOk="0">
                  <a:moveTo>
                    <a:pt x="1462" y="1"/>
                  </a:moveTo>
                  <a:cubicBezTo>
                    <a:pt x="656" y="1"/>
                    <a:pt x="1" y="656"/>
                    <a:pt x="1" y="1463"/>
                  </a:cubicBezTo>
                  <a:lnTo>
                    <a:pt x="2924" y="1463"/>
                  </a:lnTo>
                  <a:cubicBezTo>
                    <a:pt x="2924" y="656"/>
                    <a:pt x="2269" y="1"/>
                    <a:pt x="1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5378625" y="3204675"/>
              <a:ext cx="36575" cy="18300"/>
            </a:xfrm>
            <a:custGeom>
              <a:avLst/>
              <a:gdLst/>
              <a:ahLst/>
              <a:cxnLst/>
              <a:rect l="l" t="t" r="r" b="b"/>
              <a:pathLst>
                <a:path w="1463" h="732" extrusionOk="0">
                  <a:moveTo>
                    <a:pt x="732" y="1"/>
                  </a:moveTo>
                  <a:cubicBezTo>
                    <a:pt x="328" y="1"/>
                    <a:pt x="1" y="328"/>
                    <a:pt x="1" y="732"/>
                  </a:cubicBezTo>
                  <a:lnTo>
                    <a:pt x="1463" y="732"/>
                  </a:lnTo>
                  <a:cubicBezTo>
                    <a:pt x="1463" y="328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9" name="Google Shape;629;p18"/>
          <p:cNvSpPr/>
          <p:nvPr/>
        </p:nvSpPr>
        <p:spPr>
          <a:xfrm rot="10800000">
            <a:off x="7497890" y="1532796"/>
            <a:ext cx="30300" cy="185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18"/>
          <p:cNvSpPr/>
          <p:nvPr/>
        </p:nvSpPr>
        <p:spPr>
          <a:xfrm>
            <a:off x="7526264" y="3115430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18"/>
          <p:cNvSpPr/>
          <p:nvPr/>
        </p:nvSpPr>
        <p:spPr>
          <a:xfrm flipH="1">
            <a:off x="7322410" y="2955194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2" name="Google Shape;632;p18"/>
          <p:cNvGrpSpPr/>
          <p:nvPr/>
        </p:nvGrpSpPr>
        <p:grpSpPr>
          <a:xfrm>
            <a:off x="6903532" y="3397482"/>
            <a:ext cx="1141730" cy="1342236"/>
            <a:chOff x="4696850" y="1757950"/>
            <a:chExt cx="1245750" cy="1466925"/>
          </a:xfrm>
        </p:grpSpPr>
        <p:sp>
          <p:nvSpPr>
            <p:cNvPr id="633" name="Google Shape;633;p18"/>
            <p:cNvSpPr/>
            <p:nvPr/>
          </p:nvSpPr>
          <p:spPr>
            <a:xfrm>
              <a:off x="5067350" y="1793225"/>
              <a:ext cx="163850" cy="1429125"/>
            </a:xfrm>
            <a:custGeom>
              <a:avLst/>
              <a:gdLst/>
              <a:ahLst/>
              <a:cxnLst/>
              <a:rect l="l" t="t" r="r" b="b"/>
              <a:pathLst>
                <a:path w="6554" h="57165" extrusionOk="0">
                  <a:moveTo>
                    <a:pt x="1" y="1"/>
                  </a:moveTo>
                  <a:lnTo>
                    <a:pt x="1" y="57164"/>
                  </a:lnTo>
                  <a:lnTo>
                    <a:pt x="6554" y="57164"/>
                  </a:lnTo>
                  <a:lnTo>
                    <a:pt x="6554" y="1"/>
                  </a:lnTo>
                  <a:close/>
                </a:path>
              </a:pathLst>
            </a:custGeom>
            <a:solidFill>
              <a:srgbClr val="DAD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4768675" y="1793225"/>
              <a:ext cx="298700" cy="1429125"/>
            </a:xfrm>
            <a:custGeom>
              <a:avLst/>
              <a:gdLst/>
              <a:ahLst/>
              <a:cxnLst/>
              <a:rect l="l" t="t" r="r" b="b"/>
              <a:pathLst>
                <a:path w="11948" h="57165" extrusionOk="0">
                  <a:moveTo>
                    <a:pt x="1" y="1"/>
                  </a:moveTo>
                  <a:lnTo>
                    <a:pt x="1" y="57164"/>
                  </a:lnTo>
                  <a:lnTo>
                    <a:pt x="11948" y="57164"/>
                  </a:lnTo>
                  <a:lnTo>
                    <a:pt x="119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4768675" y="1757950"/>
              <a:ext cx="298700" cy="35300"/>
            </a:xfrm>
            <a:custGeom>
              <a:avLst/>
              <a:gdLst/>
              <a:ahLst/>
              <a:cxnLst/>
              <a:rect l="l" t="t" r="r" b="b"/>
              <a:pathLst>
                <a:path w="11948" h="1412" extrusionOk="0">
                  <a:moveTo>
                    <a:pt x="1" y="0"/>
                  </a:moveTo>
                  <a:lnTo>
                    <a:pt x="1" y="1412"/>
                  </a:lnTo>
                  <a:lnTo>
                    <a:pt x="11948" y="1412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5067350" y="1757950"/>
              <a:ext cx="163850" cy="35300"/>
            </a:xfrm>
            <a:custGeom>
              <a:avLst/>
              <a:gdLst/>
              <a:ahLst/>
              <a:cxnLst/>
              <a:rect l="l" t="t" r="r" b="b"/>
              <a:pathLst>
                <a:path w="6554" h="1412" extrusionOk="0">
                  <a:moveTo>
                    <a:pt x="1" y="0"/>
                  </a:moveTo>
                  <a:lnTo>
                    <a:pt x="1" y="1412"/>
                  </a:lnTo>
                  <a:lnTo>
                    <a:pt x="6554" y="1412"/>
                  </a:lnTo>
                  <a:lnTo>
                    <a:pt x="65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4865100" y="1939425"/>
              <a:ext cx="105875" cy="163850"/>
            </a:xfrm>
            <a:custGeom>
              <a:avLst/>
              <a:gdLst/>
              <a:ahLst/>
              <a:cxnLst/>
              <a:rect l="l" t="t" r="r" b="b"/>
              <a:pathLst>
                <a:path w="4235" h="6554" extrusionOk="0">
                  <a:moveTo>
                    <a:pt x="0" y="0"/>
                  </a:moveTo>
                  <a:lnTo>
                    <a:pt x="0" y="6553"/>
                  </a:lnTo>
                  <a:lnTo>
                    <a:pt x="4235" y="6553"/>
                  </a:lnTo>
                  <a:lnTo>
                    <a:pt x="42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4865100" y="1939425"/>
              <a:ext cx="28375" cy="163850"/>
            </a:xfrm>
            <a:custGeom>
              <a:avLst/>
              <a:gdLst/>
              <a:ahLst/>
              <a:cxnLst/>
              <a:rect l="l" t="t" r="r" b="b"/>
              <a:pathLst>
                <a:path w="1135" h="6554" extrusionOk="0">
                  <a:moveTo>
                    <a:pt x="0" y="0"/>
                  </a:moveTo>
                  <a:lnTo>
                    <a:pt x="0" y="6553"/>
                  </a:lnTo>
                  <a:lnTo>
                    <a:pt x="1134" y="6553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4865100" y="2103250"/>
              <a:ext cx="105875" cy="25225"/>
            </a:xfrm>
            <a:custGeom>
              <a:avLst/>
              <a:gdLst/>
              <a:ahLst/>
              <a:cxnLst/>
              <a:rect l="l" t="t" r="r" b="b"/>
              <a:pathLst>
                <a:path w="4235" h="1009" extrusionOk="0">
                  <a:moveTo>
                    <a:pt x="0" y="0"/>
                  </a:moveTo>
                  <a:lnTo>
                    <a:pt x="0" y="1008"/>
                  </a:lnTo>
                  <a:lnTo>
                    <a:pt x="4235" y="1008"/>
                  </a:lnTo>
                  <a:lnTo>
                    <a:pt x="4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4865100" y="2249425"/>
              <a:ext cx="105875" cy="163850"/>
            </a:xfrm>
            <a:custGeom>
              <a:avLst/>
              <a:gdLst/>
              <a:ahLst/>
              <a:cxnLst/>
              <a:rect l="l" t="t" r="r" b="b"/>
              <a:pathLst>
                <a:path w="4235" h="6554" extrusionOk="0">
                  <a:moveTo>
                    <a:pt x="0" y="1"/>
                  </a:moveTo>
                  <a:lnTo>
                    <a:pt x="0" y="6554"/>
                  </a:lnTo>
                  <a:lnTo>
                    <a:pt x="4235" y="6554"/>
                  </a:lnTo>
                  <a:lnTo>
                    <a:pt x="42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4865100" y="2249425"/>
              <a:ext cx="28375" cy="163850"/>
            </a:xfrm>
            <a:custGeom>
              <a:avLst/>
              <a:gdLst/>
              <a:ahLst/>
              <a:cxnLst/>
              <a:rect l="l" t="t" r="r" b="b"/>
              <a:pathLst>
                <a:path w="1135" h="6554" extrusionOk="0">
                  <a:moveTo>
                    <a:pt x="0" y="1"/>
                  </a:moveTo>
                  <a:lnTo>
                    <a:pt x="0" y="6554"/>
                  </a:lnTo>
                  <a:lnTo>
                    <a:pt x="1134" y="6554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4865100" y="2413250"/>
              <a:ext cx="105875" cy="25250"/>
            </a:xfrm>
            <a:custGeom>
              <a:avLst/>
              <a:gdLst/>
              <a:ahLst/>
              <a:cxnLst/>
              <a:rect l="l" t="t" r="r" b="b"/>
              <a:pathLst>
                <a:path w="4235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4235" y="1009"/>
                  </a:lnTo>
                  <a:lnTo>
                    <a:pt x="4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4865100" y="2560075"/>
              <a:ext cx="105875" cy="163225"/>
            </a:xfrm>
            <a:custGeom>
              <a:avLst/>
              <a:gdLst/>
              <a:ahLst/>
              <a:cxnLst/>
              <a:rect l="l" t="t" r="r" b="b"/>
              <a:pathLst>
                <a:path w="4235" h="6529" extrusionOk="0">
                  <a:moveTo>
                    <a:pt x="0" y="0"/>
                  </a:moveTo>
                  <a:lnTo>
                    <a:pt x="0" y="6528"/>
                  </a:lnTo>
                  <a:lnTo>
                    <a:pt x="4235" y="6528"/>
                  </a:lnTo>
                  <a:lnTo>
                    <a:pt x="42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4865100" y="2560075"/>
              <a:ext cx="28375" cy="163225"/>
            </a:xfrm>
            <a:custGeom>
              <a:avLst/>
              <a:gdLst/>
              <a:ahLst/>
              <a:cxnLst/>
              <a:rect l="l" t="t" r="r" b="b"/>
              <a:pathLst>
                <a:path w="1135" h="6529" extrusionOk="0">
                  <a:moveTo>
                    <a:pt x="0" y="0"/>
                  </a:moveTo>
                  <a:lnTo>
                    <a:pt x="0" y="6528"/>
                  </a:lnTo>
                  <a:lnTo>
                    <a:pt x="1134" y="6528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4865100" y="2723275"/>
              <a:ext cx="105875" cy="25850"/>
            </a:xfrm>
            <a:custGeom>
              <a:avLst/>
              <a:gdLst/>
              <a:ahLst/>
              <a:cxnLst/>
              <a:rect l="l" t="t" r="r" b="b"/>
              <a:pathLst>
                <a:path w="4235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4235" y="1034"/>
                  </a:lnTo>
                  <a:lnTo>
                    <a:pt x="4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4768675" y="3187025"/>
              <a:ext cx="298700" cy="35325"/>
            </a:xfrm>
            <a:custGeom>
              <a:avLst/>
              <a:gdLst/>
              <a:ahLst/>
              <a:cxnLst/>
              <a:rect l="l" t="t" r="r" b="b"/>
              <a:pathLst>
                <a:path w="11948" h="1413" extrusionOk="0">
                  <a:moveTo>
                    <a:pt x="1" y="1"/>
                  </a:moveTo>
                  <a:lnTo>
                    <a:pt x="1" y="1412"/>
                  </a:lnTo>
                  <a:lnTo>
                    <a:pt x="11948" y="1412"/>
                  </a:lnTo>
                  <a:lnTo>
                    <a:pt x="119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5674775" y="1793225"/>
              <a:ext cx="163850" cy="1429125"/>
            </a:xfrm>
            <a:custGeom>
              <a:avLst/>
              <a:gdLst/>
              <a:ahLst/>
              <a:cxnLst/>
              <a:rect l="l" t="t" r="r" b="b"/>
              <a:pathLst>
                <a:path w="6554" h="57165" extrusionOk="0">
                  <a:moveTo>
                    <a:pt x="1" y="1"/>
                  </a:moveTo>
                  <a:lnTo>
                    <a:pt x="1" y="57164"/>
                  </a:lnTo>
                  <a:lnTo>
                    <a:pt x="6554" y="57164"/>
                  </a:lnTo>
                  <a:lnTo>
                    <a:pt x="65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5376100" y="1793225"/>
              <a:ext cx="298700" cy="1429125"/>
            </a:xfrm>
            <a:custGeom>
              <a:avLst/>
              <a:gdLst/>
              <a:ahLst/>
              <a:cxnLst/>
              <a:rect l="l" t="t" r="r" b="b"/>
              <a:pathLst>
                <a:path w="11948" h="57165" extrusionOk="0">
                  <a:moveTo>
                    <a:pt x="1" y="1"/>
                  </a:moveTo>
                  <a:lnTo>
                    <a:pt x="1" y="57164"/>
                  </a:lnTo>
                  <a:lnTo>
                    <a:pt x="11948" y="57164"/>
                  </a:lnTo>
                  <a:lnTo>
                    <a:pt x="119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5376100" y="1757950"/>
              <a:ext cx="298700" cy="35300"/>
            </a:xfrm>
            <a:custGeom>
              <a:avLst/>
              <a:gdLst/>
              <a:ahLst/>
              <a:cxnLst/>
              <a:rect l="l" t="t" r="r" b="b"/>
              <a:pathLst>
                <a:path w="11948" h="1412" extrusionOk="0">
                  <a:moveTo>
                    <a:pt x="1" y="0"/>
                  </a:moveTo>
                  <a:lnTo>
                    <a:pt x="1" y="1412"/>
                  </a:lnTo>
                  <a:lnTo>
                    <a:pt x="11948" y="1412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5674775" y="1757950"/>
              <a:ext cx="163850" cy="35300"/>
            </a:xfrm>
            <a:custGeom>
              <a:avLst/>
              <a:gdLst/>
              <a:ahLst/>
              <a:cxnLst/>
              <a:rect l="l" t="t" r="r" b="b"/>
              <a:pathLst>
                <a:path w="6554" h="1412" extrusionOk="0">
                  <a:moveTo>
                    <a:pt x="1" y="0"/>
                  </a:moveTo>
                  <a:lnTo>
                    <a:pt x="1" y="1412"/>
                  </a:lnTo>
                  <a:lnTo>
                    <a:pt x="6554" y="1412"/>
                  </a:lnTo>
                  <a:lnTo>
                    <a:pt x="65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5472525" y="1939425"/>
              <a:ext cx="105250" cy="163850"/>
            </a:xfrm>
            <a:custGeom>
              <a:avLst/>
              <a:gdLst/>
              <a:ahLst/>
              <a:cxnLst/>
              <a:rect l="l" t="t" r="r" b="b"/>
              <a:pathLst>
                <a:path w="4210" h="6554" extrusionOk="0">
                  <a:moveTo>
                    <a:pt x="0" y="0"/>
                  </a:moveTo>
                  <a:lnTo>
                    <a:pt x="0" y="6553"/>
                  </a:lnTo>
                  <a:lnTo>
                    <a:pt x="4209" y="6553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5472525" y="1939425"/>
              <a:ext cx="28375" cy="163850"/>
            </a:xfrm>
            <a:custGeom>
              <a:avLst/>
              <a:gdLst/>
              <a:ahLst/>
              <a:cxnLst/>
              <a:rect l="l" t="t" r="r" b="b"/>
              <a:pathLst>
                <a:path w="1135" h="6554" extrusionOk="0">
                  <a:moveTo>
                    <a:pt x="0" y="0"/>
                  </a:moveTo>
                  <a:lnTo>
                    <a:pt x="0" y="6553"/>
                  </a:lnTo>
                  <a:lnTo>
                    <a:pt x="1134" y="6553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5472525" y="2103250"/>
              <a:ext cx="105250" cy="25225"/>
            </a:xfrm>
            <a:custGeom>
              <a:avLst/>
              <a:gdLst/>
              <a:ahLst/>
              <a:cxnLst/>
              <a:rect l="l" t="t" r="r" b="b"/>
              <a:pathLst>
                <a:path w="4210" h="1009" extrusionOk="0">
                  <a:moveTo>
                    <a:pt x="0" y="0"/>
                  </a:moveTo>
                  <a:lnTo>
                    <a:pt x="0" y="1008"/>
                  </a:lnTo>
                  <a:lnTo>
                    <a:pt x="4209" y="1008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5472525" y="2249425"/>
              <a:ext cx="105250" cy="163850"/>
            </a:xfrm>
            <a:custGeom>
              <a:avLst/>
              <a:gdLst/>
              <a:ahLst/>
              <a:cxnLst/>
              <a:rect l="l" t="t" r="r" b="b"/>
              <a:pathLst>
                <a:path w="4210" h="6554" extrusionOk="0">
                  <a:moveTo>
                    <a:pt x="0" y="1"/>
                  </a:moveTo>
                  <a:lnTo>
                    <a:pt x="0" y="6554"/>
                  </a:lnTo>
                  <a:lnTo>
                    <a:pt x="4209" y="6554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5472525" y="2249425"/>
              <a:ext cx="28375" cy="163850"/>
            </a:xfrm>
            <a:custGeom>
              <a:avLst/>
              <a:gdLst/>
              <a:ahLst/>
              <a:cxnLst/>
              <a:rect l="l" t="t" r="r" b="b"/>
              <a:pathLst>
                <a:path w="1135" h="6554" extrusionOk="0">
                  <a:moveTo>
                    <a:pt x="0" y="1"/>
                  </a:moveTo>
                  <a:lnTo>
                    <a:pt x="0" y="6554"/>
                  </a:lnTo>
                  <a:lnTo>
                    <a:pt x="1134" y="6554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5472525" y="2413250"/>
              <a:ext cx="105250" cy="25250"/>
            </a:xfrm>
            <a:custGeom>
              <a:avLst/>
              <a:gdLst/>
              <a:ahLst/>
              <a:cxnLst/>
              <a:rect l="l" t="t" r="r" b="b"/>
              <a:pathLst>
                <a:path w="4210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4209" y="1009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5472525" y="2560075"/>
              <a:ext cx="105250" cy="163225"/>
            </a:xfrm>
            <a:custGeom>
              <a:avLst/>
              <a:gdLst/>
              <a:ahLst/>
              <a:cxnLst/>
              <a:rect l="l" t="t" r="r" b="b"/>
              <a:pathLst>
                <a:path w="4210" h="6529" extrusionOk="0">
                  <a:moveTo>
                    <a:pt x="0" y="0"/>
                  </a:moveTo>
                  <a:lnTo>
                    <a:pt x="0" y="6528"/>
                  </a:lnTo>
                  <a:lnTo>
                    <a:pt x="4209" y="6528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5472525" y="2560075"/>
              <a:ext cx="28375" cy="163225"/>
            </a:xfrm>
            <a:custGeom>
              <a:avLst/>
              <a:gdLst/>
              <a:ahLst/>
              <a:cxnLst/>
              <a:rect l="l" t="t" r="r" b="b"/>
              <a:pathLst>
                <a:path w="1135" h="6529" extrusionOk="0">
                  <a:moveTo>
                    <a:pt x="0" y="0"/>
                  </a:moveTo>
                  <a:lnTo>
                    <a:pt x="0" y="6528"/>
                  </a:lnTo>
                  <a:lnTo>
                    <a:pt x="1134" y="6528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5472525" y="2723275"/>
              <a:ext cx="105250" cy="25850"/>
            </a:xfrm>
            <a:custGeom>
              <a:avLst/>
              <a:gdLst/>
              <a:ahLst/>
              <a:cxnLst/>
              <a:rect l="l" t="t" r="r" b="b"/>
              <a:pathLst>
                <a:path w="4210" h="1034" extrusionOk="0">
                  <a:moveTo>
                    <a:pt x="0" y="0"/>
                  </a:moveTo>
                  <a:lnTo>
                    <a:pt x="0" y="1034"/>
                  </a:lnTo>
                  <a:lnTo>
                    <a:pt x="4209" y="1034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5376100" y="3187025"/>
              <a:ext cx="298700" cy="35325"/>
            </a:xfrm>
            <a:custGeom>
              <a:avLst/>
              <a:gdLst/>
              <a:ahLst/>
              <a:cxnLst/>
              <a:rect l="l" t="t" r="r" b="b"/>
              <a:pathLst>
                <a:path w="11948" h="1413" extrusionOk="0">
                  <a:moveTo>
                    <a:pt x="1" y="1"/>
                  </a:moveTo>
                  <a:lnTo>
                    <a:pt x="1" y="1412"/>
                  </a:lnTo>
                  <a:lnTo>
                    <a:pt x="11948" y="1412"/>
                  </a:lnTo>
                  <a:lnTo>
                    <a:pt x="119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8"/>
            <p:cNvSpPr/>
            <p:nvPr/>
          </p:nvSpPr>
          <p:spPr>
            <a:xfrm>
              <a:off x="5674775" y="3187025"/>
              <a:ext cx="163850" cy="35325"/>
            </a:xfrm>
            <a:custGeom>
              <a:avLst/>
              <a:gdLst/>
              <a:ahLst/>
              <a:cxnLst/>
              <a:rect l="l" t="t" r="r" b="b"/>
              <a:pathLst>
                <a:path w="6554" h="1413" extrusionOk="0">
                  <a:moveTo>
                    <a:pt x="1" y="1"/>
                  </a:moveTo>
                  <a:lnTo>
                    <a:pt x="1" y="1412"/>
                  </a:lnTo>
                  <a:lnTo>
                    <a:pt x="6554" y="1412"/>
                  </a:lnTo>
                  <a:lnTo>
                    <a:pt x="6554" y="1"/>
                  </a:lnTo>
                  <a:close/>
                </a:path>
              </a:pathLst>
            </a:custGeom>
            <a:solidFill>
              <a:srgbClr val="B8C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5067350" y="1827250"/>
              <a:ext cx="308775" cy="1395100"/>
            </a:xfrm>
            <a:custGeom>
              <a:avLst/>
              <a:gdLst/>
              <a:ahLst/>
              <a:cxnLst/>
              <a:rect l="l" t="t" r="r" b="b"/>
              <a:pathLst>
                <a:path w="12351" h="55804" extrusionOk="0">
                  <a:moveTo>
                    <a:pt x="1" y="1"/>
                  </a:moveTo>
                  <a:lnTo>
                    <a:pt x="1" y="55803"/>
                  </a:lnTo>
                  <a:lnTo>
                    <a:pt x="12351" y="55803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5067350" y="1827250"/>
              <a:ext cx="81950" cy="1397625"/>
            </a:xfrm>
            <a:custGeom>
              <a:avLst/>
              <a:gdLst/>
              <a:ahLst/>
              <a:cxnLst/>
              <a:rect l="l" t="t" r="r" b="b"/>
              <a:pathLst>
                <a:path w="3278" h="55905" extrusionOk="0">
                  <a:moveTo>
                    <a:pt x="1" y="1"/>
                  </a:moveTo>
                  <a:lnTo>
                    <a:pt x="1" y="55904"/>
                  </a:lnTo>
                  <a:lnTo>
                    <a:pt x="3277" y="55904"/>
                  </a:lnTo>
                  <a:lnTo>
                    <a:pt x="32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5221725" y="1827250"/>
              <a:ext cx="41000" cy="1397625"/>
            </a:xfrm>
            <a:custGeom>
              <a:avLst/>
              <a:gdLst/>
              <a:ahLst/>
              <a:cxnLst/>
              <a:rect l="l" t="t" r="r" b="b"/>
              <a:pathLst>
                <a:path w="1640" h="55905" extrusionOk="0">
                  <a:moveTo>
                    <a:pt x="1" y="1"/>
                  </a:moveTo>
                  <a:lnTo>
                    <a:pt x="1" y="55904"/>
                  </a:lnTo>
                  <a:lnTo>
                    <a:pt x="1639" y="5590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5067350" y="1793225"/>
              <a:ext cx="308775" cy="34050"/>
            </a:xfrm>
            <a:custGeom>
              <a:avLst/>
              <a:gdLst/>
              <a:ahLst/>
              <a:cxnLst/>
              <a:rect l="l" t="t" r="r" b="b"/>
              <a:pathLst>
                <a:path w="12351" h="1362" extrusionOk="0">
                  <a:moveTo>
                    <a:pt x="1" y="1"/>
                  </a:moveTo>
                  <a:lnTo>
                    <a:pt x="1" y="1362"/>
                  </a:lnTo>
                  <a:lnTo>
                    <a:pt x="12351" y="1362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5067350" y="2021325"/>
              <a:ext cx="308775" cy="18925"/>
            </a:xfrm>
            <a:custGeom>
              <a:avLst/>
              <a:gdLst/>
              <a:ahLst/>
              <a:cxnLst/>
              <a:rect l="l" t="t" r="r" b="b"/>
              <a:pathLst>
                <a:path w="12351" h="757" extrusionOk="0">
                  <a:moveTo>
                    <a:pt x="1" y="1"/>
                  </a:moveTo>
                  <a:lnTo>
                    <a:pt x="1" y="757"/>
                  </a:lnTo>
                  <a:lnTo>
                    <a:pt x="12351" y="757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5067350" y="2350875"/>
              <a:ext cx="308775" cy="18925"/>
            </a:xfrm>
            <a:custGeom>
              <a:avLst/>
              <a:gdLst/>
              <a:ahLst/>
              <a:cxnLst/>
              <a:rect l="l" t="t" r="r" b="b"/>
              <a:pathLst>
                <a:path w="12351" h="757" extrusionOk="0">
                  <a:moveTo>
                    <a:pt x="1" y="1"/>
                  </a:moveTo>
                  <a:lnTo>
                    <a:pt x="1" y="757"/>
                  </a:lnTo>
                  <a:lnTo>
                    <a:pt x="12351" y="757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5067350" y="2680425"/>
              <a:ext cx="308775" cy="18300"/>
            </a:xfrm>
            <a:custGeom>
              <a:avLst/>
              <a:gdLst/>
              <a:ahLst/>
              <a:cxnLst/>
              <a:rect l="l" t="t" r="r" b="b"/>
              <a:pathLst>
                <a:path w="12351" h="732" extrusionOk="0">
                  <a:moveTo>
                    <a:pt x="1" y="1"/>
                  </a:moveTo>
                  <a:lnTo>
                    <a:pt x="1" y="731"/>
                  </a:lnTo>
                  <a:lnTo>
                    <a:pt x="12351" y="731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5067350" y="3009975"/>
              <a:ext cx="308775" cy="18300"/>
            </a:xfrm>
            <a:custGeom>
              <a:avLst/>
              <a:gdLst/>
              <a:ahLst/>
              <a:cxnLst/>
              <a:rect l="l" t="t" r="r" b="b"/>
              <a:pathLst>
                <a:path w="12351" h="732" extrusionOk="0">
                  <a:moveTo>
                    <a:pt x="1" y="0"/>
                  </a:moveTo>
                  <a:lnTo>
                    <a:pt x="1" y="731"/>
                  </a:lnTo>
                  <a:lnTo>
                    <a:pt x="12351" y="731"/>
                  </a:lnTo>
                  <a:lnTo>
                    <a:pt x="123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5791350" y="3134100"/>
              <a:ext cx="14525" cy="88250"/>
            </a:xfrm>
            <a:custGeom>
              <a:avLst/>
              <a:gdLst/>
              <a:ahLst/>
              <a:cxnLst/>
              <a:rect l="l" t="t" r="r" b="b"/>
              <a:pathLst>
                <a:path w="581" h="3530" extrusionOk="0">
                  <a:moveTo>
                    <a:pt x="1" y="1"/>
                  </a:moveTo>
                  <a:lnTo>
                    <a:pt x="1" y="3529"/>
                  </a:lnTo>
                  <a:lnTo>
                    <a:pt x="580" y="3529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6E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5770550" y="2906625"/>
              <a:ext cx="55475" cy="255225"/>
            </a:xfrm>
            <a:custGeom>
              <a:avLst/>
              <a:gdLst/>
              <a:ahLst/>
              <a:cxnLst/>
              <a:rect l="l" t="t" r="r" b="b"/>
              <a:pathLst>
                <a:path w="2219" h="10209" extrusionOk="0">
                  <a:moveTo>
                    <a:pt x="1110" y="1"/>
                  </a:moveTo>
                  <a:cubicBezTo>
                    <a:pt x="505" y="1"/>
                    <a:pt x="1" y="2269"/>
                    <a:pt x="1" y="5117"/>
                  </a:cubicBezTo>
                  <a:cubicBezTo>
                    <a:pt x="1" y="7940"/>
                    <a:pt x="505" y="10209"/>
                    <a:pt x="1110" y="10209"/>
                  </a:cubicBezTo>
                  <a:cubicBezTo>
                    <a:pt x="1715" y="10209"/>
                    <a:pt x="2219" y="7940"/>
                    <a:pt x="2219" y="5117"/>
                  </a:cubicBezTo>
                  <a:cubicBezTo>
                    <a:pt x="2219" y="2295"/>
                    <a:pt x="1715" y="1"/>
                    <a:pt x="1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5876425" y="3134100"/>
              <a:ext cx="13875" cy="88250"/>
            </a:xfrm>
            <a:custGeom>
              <a:avLst/>
              <a:gdLst/>
              <a:ahLst/>
              <a:cxnLst/>
              <a:rect l="l" t="t" r="r" b="b"/>
              <a:pathLst>
                <a:path w="555" h="3530" extrusionOk="0">
                  <a:moveTo>
                    <a:pt x="0" y="1"/>
                  </a:moveTo>
                  <a:lnTo>
                    <a:pt x="0" y="3529"/>
                  </a:lnTo>
                  <a:lnTo>
                    <a:pt x="555" y="352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6E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5855625" y="2906625"/>
              <a:ext cx="55475" cy="255225"/>
            </a:xfrm>
            <a:custGeom>
              <a:avLst/>
              <a:gdLst/>
              <a:ahLst/>
              <a:cxnLst/>
              <a:rect l="l" t="t" r="r" b="b"/>
              <a:pathLst>
                <a:path w="2219" h="10209" extrusionOk="0">
                  <a:moveTo>
                    <a:pt x="1109" y="1"/>
                  </a:moveTo>
                  <a:cubicBezTo>
                    <a:pt x="505" y="1"/>
                    <a:pt x="0" y="2269"/>
                    <a:pt x="0" y="5117"/>
                  </a:cubicBezTo>
                  <a:cubicBezTo>
                    <a:pt x="0" y="7940"/>
                    <a:pt x="505" y="10209"/>
                    <a:pt x="1109" y="10209"/>
                  </a:cubicBezTo>
                  <a:cubicBezTo>
                    <a:pt x="1714" y="10209"/>
                    <a:pt x="2218" y="7940"/>
                    <a:pt x="2218" y="5117"/>
                  </a:cubicBezTo>
                  <a:cubicBezTo>
                    <a:pt x="2218" y="2295"/>
                    <a:pt x="1714" y="1"/>
                    <a:pt x="1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4717025" y="3134100"/>
              <a:ext cx="14500" cy="88250"/>
            </a:xfrm>
            <a:custGeom>
              <a:avLst/>
              <a:gdLst/>
              <a:ahLst/>
              <a:cxnLst/>
              <a:rect l="l" t="t" r="r" b="b"/>
              <a:pathLst>
                <a:path w="580" h="3530" extrusionOk="0">
                  <a:moveTo>
                    <a:pt x="0" y="1"/>
                  </a:moveTo>
                  <a:lnTo>
                    <a:pt x="0" y="3529"/>
                  </a:lnTo>
                  <a:lnTo>
                    <a:pt x="580" y="3529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6E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4696850" y="2906625"/>
              <a:ext cx="54850" cy="255850"/>
            </a:xfrm>
            <a:custGeom>
              <a:avLst/>
              <a:gdLst/>
              <a:ahLst/>
              <a:cxnLst/>
              <a:rect l="l" t="t" r="r" b="b"/>
              <a:pathLst>
                <a:path w="2194" h="10234" extrusionOk="0">
                  <a:moveTo>
                    <a:pt x="1084" y="1"/>
                  </a:moveTo>
                  <a:cubicBezTo>
                    <a:pt x="480" y="1"/>
                    <a:pt x="1" y="2295"/>
                    <a:pt x="1" y="5117"/>
                  </a:cubicBezTo>
                  <a:cubicBezTo>
                    <a:pt x="1" y="7940"/>
                    <a:pt x="480" y="10234"/>
                    <a:pt x="1084" y="10234"/>
                  </a:cubicBezTo>
                  <a:cubicBezTo>
                    <a:pt x="1689" y="10234"/>
                    <a:pt x="2193" y="7940"/>
                    <a:pt x="2193" y="5117"/>
                  </a:cubicBezTo>
                  <a:cubicBezTo>
                    <a:pt x="2193" y="2295"/>
                    <a:pt x="1689" y="1"/>
                    <a:pt x="1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5726450" y="3178225"/>
              <a:ext cx="88250" cy="44125"/>
            </a:xfrm>
            <a:custGeom>
              <a:avLst/>
              <a:gdLst/>
              <a:ahLst/>
              <a:cxnLst/>
              <a:rect l="l" t="t" r="r" b="b"/>
              <a:pathLst>
                <a:path w="3530" h="1765" extrusionOk="0">
                  <a:moveTo>
                    <a:pt x="1765" y="0"/>
                  </a:moveTo>
                  <a:cubicBezTo>
                    <a:pt x="807" y="0"/>
                    <a:pt x="1" y="807"/>
                    <a:pt x="1" y="1764"/>
                  </a:cubicBezTo>
                  <a:lnTo>
                    <a:pt x="3529" y="1764"/>
                  </a:lnTo>
                  <a:cubicBezTo>
                    <a:pt x="3529" y="807"/>
                    <a:pt x="2748" y="0"/>
                    <a:pt x="1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5805850" y="3197750"/>
              <a:ext cx="49800" cy="24600"/>
            </a:xfrm>
            <a:custGeom>
              <a:avLst/>
              <a:gdLst/>
              <a:ahLst/>
              <a:cxnLst/>
              <a:rect l="l" t="t" r="r" b="b"/>
              <a:pathLst>
                <a:path w="1992" h="984" extrusionOk="0">
                  <a:moveTo>
                    <a:pt x="983" y="0"/>
                  </a:moveTo>
                  <a:cubicBezTo>
                    <a:pt x="454" y="0"/>
                    <a:pt x="0" y="454"/>
                    <a:pt x="0" y="983"/>
                  </a:cubicBezTo>
                  <a:lnTo>
                    <a:pt x="1991" y="983"/>
                  </a:lnTo>
                  <a:cubicBezTo>
                    <a:pt x="1991" y="454"/>
                    <a:pt x="1538" y="0"/>
                    <a:pt x="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5865700" y="3210350"/>
              <a:ext cx="24600" cy="12000"/>
            </a:xfrm>
            <a:custGeom>
              <a:avLst/>
              <a:gdLst/>
              <a:ahLst/>
              <a:cxnLst/>
              <a:rect l="l" t="t" r="r" b="b"/>
              <a:pathLst>
                <a:path w="984" h="480" extrusionOk="0">
                  <a:moveTo>
                    <a:pt x="505" y="1"/>
                  </a:moveTo>
                  <a:cubicBezTo>
                    <a:pt x="228" y="1"/>
                    <a:pt x="1" y="227"/>
                    <a:pt x="1" y="479"/>
                  </a:cubicBezTo>
                  <a:lnTo>
                    <a:pt x="984" y="479"/>
                  </a:lnTo>
                  <a:cubicBezTo>
                    <a:pt x="984" y="227"/>
                    <a:pt x="782" y="1"/>
                    <a:pt x="5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5896575" y="3199650"/>
              <a:ext cx="46025" cy="23325"/>
            </a:xfrm>
            <a:custGeom>
              <a:avLst/>
              <a:gdLst/>
              <a:ahLst/>
              <a:cxnLst/>
              <a:rect l="l" t="t" r="r" b="b"/>
              <a:pathLst>
                <a:path w="1841" h="933" extrusionOk="0">
                  <a:moveTo>
                    <a:pt x="933" y="0"/>
                  </a:moveTo>
                  <a:cubicBezTo>
                    <a:pt x="429" y="0"/>
                    <a:pt x="1" y="403"/>
                    <a:pt x="1" y="933"/>
                  </a:cubicBezTo>
                  <a:lnTo>
                    <a:pt x="1841" y="933"/>
                  </a:lnTo>
                  <a:cubicBezTo>
                    <a:pt x="1841" y="403"/>
                    <a:pt x="1437" y="0"/>
                    <a:pt x="9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4723325" y="3193325"/>
              <a:ext cx="54850" cy="29025"/>
            </a:xfrm>
            <a:custGeom>
              <a:avLst/>
              <a:gdLst/>
              <a:ahLst/>
              <a:cxnLst/>
              <a:rect l="l" t="t" r="r" b="b"/>
              <a:pathLst>
                <a:path w="2194" h="1161" extrusionOk="0">
                  <a:moveTo>
                    <a:pt x="1109" y="1"/>
                  </a:moveTo>
                  <a:cubicBezTo>
                    <a:pt x="479" y="26"/>
                    <a:pt x="0" y="555"/>
                    <a:pt x="25" y="1160"/>
                  </a:cubicBezTo>
                  <a:lnTo>
                    <a:pt x="2168" y="1160"/>
                  </a:lnTo>
                  <a:cubicBezTo>
                    <a:pt x="2193" y="555"/>
                    <a:pt x="1714" y="26"/>
                    <a:pt x="1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4765525" y="3205300"/>
              <a:ext cx="35325" cy="17050"/>
            </a:xfrm>
            <a:custGeom>
              <a:avLst/>
              <a:gdLst/>
              <a:ahLst/>
              <a:cxnLst/>
              <a:rect l="l" t="t" r="r" b="b"/>
              <a:pathLst>
                <a:path w="1413" h="682" extrusionOk="0">
                  <a:moveTo>
                    <a:pt x="707" y="1"/>
                  </a:moveTo>
                  <a:cubicBezTo>
                    <a:pt x="329" y="1"/>
                    <a:pt x="1" y="303"/>
                    <a:pt x="1" y="681"/>
                  </a:cubicBezTo>
                  <a:lnTo>
                    <a:pt x="1412" y="681"/>
                  </a:lnTo>
                  <a:cubicBezTo>
                    <a:pt x="1412" y="303"/>
                    <a:pt x="1085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4797050" y="3190175"/>
              <a:ext cx="45375" cy="32175"/>
            </a:xfrm>
            <a:custGeom>
              <a:avLst/>
              <a:gdLst/>
              <a:ahLst/>
              <a:cxnLst/>
              <a:rect l="l" t="t" r="r" b="b"/>
              <a:pathLst>
                <a:path w="1815" h="1287" extrusionOk="0">
                  <a:moveTo>
                    <a:pt x="908" y="1"/>
                  </a:moveTo>
                  <a:cubicBezTo>
                    <a:pt x="403" y="1"/>
                    <a:pt x="0" y="581"/>
                    <a:pt x="0" y="1286"/>
                  </a:cubicBezTo>
                  <a:lnTo>
                    <a:pt x="1815" y="1286"/>
                  </a:lnTo>
                  <a:cubicBezTo>
                    <a:pt x="1815" y="581"/>
                    <a:pt x="1412" y="1"/>
                    <a:pt x="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5309950" y="3186400"/>
              <a:ext cx="73125" cy="36575"/>
            </a:xfrm>
            <a:custGeom>
              <a:avLst/>
              <a:gdLst/>
              <a:ahLst/>
              <a:cxnLst/>
              <a:rect l="l" t="t" r="r" b="b"/>
              <a:pathLst>
                <a:path w="2925" h="1463" extrusionOk="0">
                  <a:moveTo>
                    <a:pt x="1462" y="1"/>
                  </a:moveTo>
                  <a:cubicBezTo>
                    <a:pt x="656" y="1"/>
                    <a:pt x="1" y="656"/>
                    <a:pt x="1" y="1463"/>
                  </a:cubicBezTo>
                  <a:lnTo>
                    <a:pt x="2924" y="1463"/>
                  </a:lnTo>
                  <a:cubicBezTo>
                    <a:pt x="2924" y="656"/>
                    <a:pt x="2269" y="1"/>
                    <a:pt x="1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5378625" y="3204675"/>
              <a:ext cx="36575" cy="18300"/>
            </a:xfrm>
            <a:custGeom>
              <a:avLst/>
              <a:gdLst/>
              <a:ahLst/>
              <a:cxnLst/>
              <a:rect l="l" t="t" r="r" b="b"/>
              <a:pathLst>
                <a:path w="1463" h="732" extrusionOk="0">
                  <a:moveTo>
                    <a:pt x="732" y="1"/>
                  </a:moveTo>
                  <a:cubicBezTo>
                    <a:pt x="328" y="1"/>
                    <a:pt x="1" y="328"/>
                    <a:pt x="1" y="732"/>
                  </a:cubicBezTo>
                  <a:lnTo>
                    <a:pt x="1463" y="732"/>
                  </a:lnTo>
                  <a:cubicBezTo>
                    <a:pt x="1463" y="328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" name="Google Shape;738;p18"/>
          <p:cNvSpPr/>
          <p:nvPr/>
        </p:nvSpPr>
        <p:spPr>
          <a:xfrm>
            <a:off x="7526264" y="2789411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18"/>
          <p:cNvSpPr/>
          <p:nvPr/>
        </p:nvSpPr>
        <p:spPr>
          <a:xfrm flipH="1">
            <a:off x="7322410" y="2629948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18"/>
          <p:cNvSpPr/>
          <p:nvPr/>
        </p:nvSpPr>
        <p:spPr>
          <a:xfrm>
            <a:off x="7526264" y="2468018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18"/>
          <p:cNvSpPr/>
          <p:nvPr/>
        </p:nvSpPr>
        <p:spPr>
          <a:xfrm flipH="1">
            <a:off x="7322410" y="2309619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8"/>
          <p:cNvSpPr/>
          <p:nvPr/>
        </p:nvSpPr>
        <p:spPr>
          <a:xfrm flipH="1">
            <a:off x="7322410" y="1984373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18"/>
          <p:cNvSpPr/>
          <p:nvPr/>
        </p:nvSpPr>
        <p:spPr>
          <a:xfrm>
            <a:off x="7526264" y="2180280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18"/>
          <p:cNvSpPr/>
          <p:nvPr/>
        </p:nvSpPr>
        <p:spPr>
          <a:xfrm>
            <a:off x="7526264" y="1854261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8"/>
          <p:cNvSpPr/>
          <p:nvPr/>
        </p:nvSpPr>
        <p:spPr>
          <a:xfrm flipH="1">
            <a:off x="7322410" y="1659123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18"/>
          <p:cNvSpPr/>
          <p:nvPr/>
        </p:nvSpPr>
        <p:spPr>
          <a:xfrm rot="10800000">
            <a:off x="6096365" y="1532796"/>
            <a:ext cx="30300" cy="185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18"/>
          <p:cNvSpPr/>
          <p:nvPr/>
        </p:nvSpPr>
        <p:spPr>
          <a:xfrm>
            <a:off x="6124739" y="3115430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18"/>
          <p:cNvSpPr/>
          <p:nvPr/>
        </p:nvSpPr>
        <p:spPr>
          <a:xfrm flipH="1">
            <a:off x="5920885" y="2955194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8"/>
          <p:cNvSpPr/>
          <p:nvPr/>
        </p:nvSpPr>
        <p:spPr>
          <a:xfrm>
            <a:off x="6124739" y="2789411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18"/>
          <p:cNvSpPr/>
          <p:nvPr/>
        </p:nvSpPr>
        <p:spPr>
          <a:xfrm flipH="1">
            <a:off x="5920885" y="2629948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18"/>
          <p:cNvSpPr/>
          <p:nvPr/>
        </p:nvSpPr>
        <p:spPr>
          <a:xfrm>
            <a:off x="6124739" y="2468018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8"/>
          <p:cNvSpPr/>
          <p:nvPr/>
        </p:nvSpPr>
        <p:spPr>
          <a:xfrm flipH="1">
            <a:off x="5920885" y="2309619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18"/>
          <p:cNvSpPr/>
          <p:nvPr/>
        </p:nvSpPr>
        <p:spPr>
          <a:xfrm flipH="1">
            <a:off x="5920885" y="1984373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18"/>
          <p:cNvSpPr/>
          <p:nvPr/>
        </p:nvSpPr>
        <p:spPr>
          <a:xfrm>
            <a:off x="6124739" y="2180280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8"/>
          <p:cNvSpPr/>
          <p:nvPr/>
        </p:nvSpPr>
        <p:spPr>
          <a:xfrm>
            <a:off x="6124739" y="1854261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8"/>
          <p:cNvSpPr/>
          <p:nvPr/>
        </p:nvSpPr>
        <p:spPr>
          <a:xfrm flipH="1">
            <a:off x="5920885" y="1659123"/>
            <a:ext cx="180300" cy="1584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BAE903-97B5-A7BE-6114-514F090E59C7}"/>
              </a:ext>
            </a:extLst>
          </p:cNvPr>
          <p:cNvSpPr/>
          <p:nvPr/>
        </p:nvSpPr>
        <p:spPr>
          <a:xfrm>
            <a:off x="5749154" y="1027030"/>
            <a:ext cx="772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EUI: 100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3A4E979-FE16-AEFC-AAB5-5F5016F79CCA}"/>
              </a:ext>
            </a:extLst>
          </p:cNvPr>
          <p:cNvSpPr/>
          <p:nvPr/>
        </p:nvSpPr>
        <p:spPr>
          <a:xfrm>
            <a:off x="7150679" y="1024370"/>
            <a:ext cx="6944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EUI: 60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FAEBF1-10E4-4070-F261-A48F22A7182D}"/>
              </a:ext>
            </a:extLst>
          </p:cNvPr>
          <p:cNvSpPr/>
          <p:nvPr/>
        </p:nvSpPr>
        <p:spPr>
          <a:xfrm>
            <a:off x="450223" y="309857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Stakeholders</a:t>
            </a:r>
          </a:p>
          <a:p>
            <a:pPr lvl="0"/>
            <a:endParaRPr lang="en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/>
            <a:r>
              <a:rPr lang="en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Banks/Institutions</a:t>
            </a:r>
          </a:p>
          <a:p>
            <a:pPr lvl="0"/>
            <a:r>
              <a:rPr lang="en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Policymakers</a:t>
            </a:r>
          </a:p>
          <a:p>
            <a:pPr lvl="0"/>
            <a:r>
              <a:rPr lang="en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Building Owners</a:t>
            </a:r>
          </a:p>
        </p:txBody>
      </p:sp>
    </p:spTree>
    <p:extLst>
      <p:ext uri="{BB962C8B-B14F-4D97-AF65-F5344CB8AC3E}">
        <p14:creationId xmlns:p14="http://schemas.microsoft.com/office/powerpoint/2010/main" val="3676256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Dataset (taken from Kaggle)</a:t>
            </a:r>
            <a:endParaRPr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255;p21">
            <a:extLst>
              <a:ext uri="{FF2B5EF4-FFF2-40B4-BE49-F238E27FC236}">
                <a16:creationId xmlns:a16="http://schemas.microsoft.com/office/drawing/2014/main" id="{1E92A627-F0DC-344E-3BD5-D07962602175}"/>
              </a:ext>
            </a:extLst>
          </p:cNvPr>
          <p:cNvSpPr/>
          <p:nvPr/>
        </p:nvSpPr>
        <p:spPr>
          <a:xfrm>
            <a:off x="6255770" y="2613474"/>
            <a:ext cx="48884" cy="46327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379" y="0"/>
                </a:moveTo>
                <a:cubicBezTo>
                  <a:pt x="158" y="0"/>
                  <a:pt x="1" y="190"/>
                  <a:pt x="1" y="379"/>
                </a:cubicBezTo>
                <a:cubicBezTo>
                  <a:pt x="1" y="599"/>
                  <a:pt x="158" y="788"/>
                  <a:pt x="379" y="788"/>
                </a:cubicBezTo>
                <a:cubicBezTo>
                  <a:pt x="599" y="788"/>
                  <a:pt x="789" y="599"/>
                  <a:pt x="789" y="379"/>
                </a:cubicBezTo>
                <a:cubicBezTo>
                  <a:pt x="789" y="190"/>
                  <a:pt x="599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9B852-5F47-5FDC-E797-55E921A6AD79}"/>
              </a:ext>
            </a:extLst>
          </p:cNvPr>
          <p:cNvSpPr txBox="1"/>
          <p:nvPr/>
        </p:nvSpPr>
        <p:spPr>
          <a:xfrm>
            <a:off x="532800" y="1144800"/>
            <a:ext cx="1605012" cy="30777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Fira Sans" panose="020B0503050000020004" pitchFamily="34" charset="0"/>
              </a:rPr>
              <a:t>64 Total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E68E0-0E86-BE9F-E164-72F85ED69AB9}"/>
              </a:ext>
            </a:extLst>
          </p:cNvPr>
          <p:cNvSpPr txBox="1"/>
          <p:nvPr/>
        </p:nvSpPr>
        <p:spPr>
          <a:xfrm>
            <a:off x="531796" y="1569600"/>
            <a:ext cx="16050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Data is centered on building’s characteristics and weather data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75,542 rows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413C75-116C-EA97-77C1-EBC9EA34A52F}"/>
              </a:ext>
            </a:extLst>
          </p:cNvPr>
          <p:cNvSpPr txBox="1"/>
          <p:nvPr/>
        </p:nvSpPr>
        <p:spPr>
          <a:xfrm>
            <a:off x="2938626" y="1144653"/>
            <a:ext cx="2644539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Fira Sans" panose="020B0503050000020004" pitchFamily="34" charset="0"/>
              </a:rPr>
              <a:t>61 are Numeric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34DF26-1A36-1182-651E-147584C09588}"/>
              </a:ext>
            </a:extLst>
          </p:cNvPr>
          <p:cNvSpPr txBox="1"/>
          <p:nvPr/>
        </p:nvSpPr>
        <p:spPr>
          <a:xfrm>
            <a:off x="6304654" y="1144800"/>
            <a:ext cx="1605012" cy="30777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Fira Sans" panose="020B0503050000020004" pitchFamily="34" charset="0"/>
              </a:rPr>
              <a:t>3 are Categorical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4B7ED0-872B-209E-AA78-6E152174B1E9}"/>
              </a:ext>
            </a:extLst>
          </p:cNvPr>
          <p:cNvSpPr txBox="1"/>
          <p:nvPr/>
        </p:nvSpPr>
        <p:spPr>
          <a:xfrm>
            <a:off x="2936870" y="1568167"/>
            <a:ext cx="241528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Most are weather related, which covers: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Degree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Precipitation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Snowfall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few are building related, which covers: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Year built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Energy Star 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Floor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Elevation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DC1E1-CF71-A11B-3CB2-4E31032A3544}"/>
              </a:ext>
            </a:extLst>
          </p:cNvPr>
          <p:cNvSpPr txBox="1"/>
          <p:nvPr/>
        </p:nvSpPr>
        <p:spPr>
          <a:xfrm>
            <a:off x="6271511" y="1569600"/>
            <a:ext cx="24152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All are building related, which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Facility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Building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State Factor (location)</a:t>
            </a:r>
          </a:p>
        </p:txBody>
      </p:sp>
    </p:spTree>
    <p:extLst>
      <p:ext uri="{BB962C8B-B14F-4D97-AF65-F5344CB8AC3E}">
        <p14:creationId xmlns:p14="http://schemas.microsoft.com/office/powerpoint/2010/main" val="3724799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EDA (Exploratory Data Analysis) – Key Findings</a:t>
            </a:r>
            <a:endParaRPr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8"/>
          <p:cNvSpPr txBox="1"/>
          <p:nvPr/>
        </p:nvSpPr>
        <p:spPr>
          <a:xfrm>
            <a:off x="457200" y="1156035"/>
            <a:ext cx="7425891" cy="349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1. Buildings in certain States perform better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2. Buildings reside in a few different climates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3. Cold weather have a greater effect on EUI than warm weather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4. Age is a weak factor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5. Energy Star Rating is a big factor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6. </a:t>
            </a:r>
            <a:r>
              <a:rPr lang="en-US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Commercial Buildings score better than Residential Buildings</a:t>
            </a:r>
            <a:endParaRPr lang="en-SG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7. Type of facilities is important</a:t>
            </a: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41" name="Google Shape;1255;p21">
            <a:extLst>
              <a:ext uri="{FF2B5EF4-FFF2-40B4-BE49-F238E27FC236}">
                <a16:creationId xmlns:a16="http://schemas.microsoft.com/office/drawing/2014/main" id="{1E92A627-F0DC-344E-3BD5-D07962602175}"/>
              </a:ext>
            </a:extLst>
          </p:cNvPr>
          <p:cNvSpPr/>
          <p:nvPr/>
        </p:nvSpPr>
        <p:spPr>
          <a:xfrm>
            <a:off x="6255770" y="2613474"/>
            <a:ext cx="48884" cy="46327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379" y="0"/>
                </a:moveTo>
                <a:cubicBezTo>
                  <a:pt x="158" y="0"/>
                  <a:pt x="1" y="190"/>
                  <a:pt x="1" y="379"/>
                </a:cubicBezTo>
                <a:cubicBezTo>
                  <a:pt x="1" y="599"/>
                  <a:pt x="158" y="788"/>
                  <a:pt x="379" y="788"/>
                </a:cubicBezTo>
                <a:cubicBezTo>
                  <a:pt x="599" y="788"/>
                  <a:pt x="789" y="599"/>
                  <a:pt x="789" y="379"/>
                </a:cubicBezTo>
                <a:cubicBezTo>
                  <a:pt x="789" y="190"/>
                  <a:pt x="599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46;p19">
            <a:extLst>
              <a:ext uri="{FF2B5EF4-FFF2-40B4-BE49-F238E27FC236}">
                <a16:creationId xmlns:a16="http://schemas.microsoft.com/office/drawing/2014/main" id="{F8BB46F4-A573-F236-4862-29281DA0A785}"/>
              </a:ext>
            </a:extLst>
          </p:cNvPr>
          <p:cNvSpPr/>
          <p:nvPr/>
        </p:nvSpPr>
        <p:spPr>
          <a:xfrm>
            <a:off x="8106736" y="3690474"/>
            <a:ext cx="1037123" cy="10379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9682AD98-ECB1-5C52-F294-4F0738E46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7916" y="3765854"/>
            <a:ext cx="795130" cy="79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3972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Buildings in certain States perform better</a:t>
            </a:r>
            <a:endParaRPr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8"/>
          <p:cNvSpPr txBox="1"/>
          <p:nvPr/>
        </p:nvSpPr>
        <p:spPr>
          <a:xfrm>
            <a:off x="5098413" y="1019837"/>
            <a:ext cx="3767291" cy="290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Takeaways: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Some states might be more progressive in their policies making towards climate action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41" name="Google Shape;1255;p21">
            <a:extLst>
              <a:ext uri="{FF2B5EF4-FFF2-40B4-BE49-F238E27FC236}">
                <a16:creationId xmlns:a16="http://schemas.microsoft.com/office/drawing/2014/main" id="{1E92A627-F0DC-344E-3BD5-D07962602175}"/>
              </a:ext>
            </a:extLst>
          </p:cNvPr>
          <p:cNvSpPr/>
          <p:nvPr/>
        </p:nvSpPr>
        <p:spPr>
          <a:xfrm>
            <a:off x="6255770" y="2613474"/>
            <a:ext cx="48884" cy="46327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379" y="0"/>
                </a:moveTo>
                <a:cubicBezTo>
                  <a:pt x="158" y="0"/>
                  <a:pt x="1" y="190"/>
                  <a:pt x="1" y="379"/>
                </a:cubicBezTo>
                <a:cubicBezTo>
                  <a:pt x="1" y="599"/>
                  <a:pt x="158" y="788"/>
                  <a:pt x="379" y="788"/>
                </a:cubicBezTo>
                <a:cubicBezTo>
                  <a:pt x="599" y="788"/>
                  <a:pt x="789" y="599"/>
                  <a:pt x="789" y="379"/>
                </a:cubicBezTo>
                <a:cubicBezTo>
                  <a:pt x="789" y="190"/>
                  <a:pt x="599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46;p19">
            <a:extLst>
              <a:ext uri="{FF2B5EF4-FFF2-40B4-BE49-F238E27FC236}">
                <a16:creationId xmlns:a16="http://schemas.microsoft.com/office/drawing/2014/main" id="{F8BB46F4-A573-F236-4862-29281DA0A785}"/>
              </a:ext>
            </a:extLst>
          </p:cNvPr>
          <p:cNvSpPr/>
          <p:nvPr/>
        </p:nvSpPr>
        <p:spPr>
          <a:xfrm>
            <a:off x="8106736" y="3690474"/>
            <a:ext cx="1037123" cy="10379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9682AD98-ECB1-5C52-F294-4F0738E46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7916" y="3765854"/>
            <a:ext cx="795130" cy="7951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6FB62A-CB61-FC48-68F6-D16AF3F12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50" y="995618"/>
            <a:ext cx="4863650" cy="306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43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3972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Buildings reside in different climates</a:t>
            </a:r>
            <a:endParaRPr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8"/>
          <p:cNvSpPr txBox="1"/>
          <p:nvPr/>
        </p:nvSpPr>
        <p:spPr>
          <a:xfrm>
            <a:off x="4572000" y="2454965"/>
            <a:ext cx="3767291" cy="211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Takeaways: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Some states are in Sub-Tropical climates (cool &amp; mild winters)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600" b="1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Others are in Temperate climates (colder conditions in winter)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44" name="Google Shape;1046;p19">
            <a:extLst>
              <a:ext uri="{FF2B5EF4-FFF2-40B4-BE49-F238E27FC236}">
                <a16:creationId xmlns:a16="http://schemas.microsoft.com/office/drawing/2014/main" id="{F8BB46F4-A573-F236-4862-29281DA0A785}"/>
              </a:ext>
            </a:extLst>
          </p:cNvPr>
          <p:cNvSpPr/>
          <p:nvPr/>
        </p:nvSpPr>
        <p:spPr>
          <a:xfrm>
            <a:off x="8106736" y="3690474"/>
            <a:ext cx="1037123" cy="10379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9682AD98-ECB1-5C52-F294-4F0738E46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7916" y="3765854"/>
            <a:ext cx="795130" cy="795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26CB39-B8B3-29D0-3B80-F8402C6BA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2" y="629186"/>
            <a:ext cx="4034091" cy="3044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6CBCC-D860-D8BB-8C40-2411A179D9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573" y="571726"/>
            <a:ext cx="3458441" cy="1699234"/>
          </a:xfrm>
          <a:prstGeom prst="rect">
            <a:avLst/>
          </a:prstGeom>
        </p:spPr>
      </p:pic>
      <p:sp>
        <p:nvSpPr>
          <p:cNvPr id="7" name="Doughnut 6">
            <a:extLst>
              <a:ext uri="{FF2B5EF4-FFF2-40B4-BE49-F238E27FC236}">
                <a16:creationId xmlns:a16="http://schemas.microsoft.com/office/drawing/2014/main" id="{06A941B8-689F-67A4-0B36-7D232D63648B}"/>
              </a:ext>
            </a:extLst>
          </p:cNvPr>
          <p:cNvSpPr/>
          <p:nvPr/>
        </p:nvSpPr>
        <p:spPr>
          <a:xfrm>
            <a:off x="949384" y="1948070"/>
            <a:ext cx="3075573" cy="1013791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435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3334CCC-E4EB-E3F5-6927-98BAB0435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21" y="2581118"/>
            <a:ext cx="2970154" cy="17748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F48D8E-3F81-CDFB-5F26-E989039E1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340" y="677670"/>
            <a:ext cx="2938196" cy="17060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A81951-BE9F-2AC8-85F2-47418A9C9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702868"/>
            <a:ext cx="2850204" cy="1635363"/>
          </a:xfrm>
          <a:prstGeom prst="rect">
            <a:avLst/>
          </a:prstGeom>
        </p:spPr>
      </p:pic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457200" y="3972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Cold weather have a greater effect on EUI than Warm weather</a:t>
            </a:r>
            <a:endParaRPr sz="2400" dirty="0"/>
          </a:p>
        </p:txBody>
      </p:sp>
      <p:sp>
        <p:nvSpPr>
          <p:cNvPr id="565" name="Google Shape;565;p18"/>
          <p:cNvSpPr/>
          <p:nvPr/>
        </p:nvSpPr>
        <p:spPr>
          <a:xfrm>
            <a:off x="0" y="4732025"/>
            <a:ext cx="9144000" cy="4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8"/>
          <p:cNvSpPr txBox="1"/>
          <p:nvPr/>
        </p:nvSpPr>
        <p:spPr>
          <a:xfrm>
            <a:off x="3439421" y="2571749"/>
            <a:ext cx="4458713" cy="178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Takeaways: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Increased usage of heating appliances during colder temperatures  contribute to higher EUI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600" b="1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During summer months, there is no distinct trend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41" name="Google Shape;1255;p21">
            <a:extLst>
              <a:ext uri="{FF2B5EF4-FFF2-40B4-BE49-F238E27FC236}">
                <a16:creationId xmlns:a16="http://schemas.microsoft.com/office/drawing/2014/main" id="{1E92A627-F0DC-344E-3BD5-D07962602175}"/>
              </a:ext>
            </a:extLst>
          </p:cNvPr>
          <p:cNvSpPr/>
          <p:nvPr/>
        </p:nvSpPr>
        <p:spPr>
          <a:xfrm>
            <a:off x="6255770" y="2613474"/>
            <a:ext cx="48884" cy="46327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379" y="0"/>
                </a:moveTo>
                <a:cubicBezTo>
                  <a:pt x="158" y="0"/>
                  <a:pt x="1" y="190"/>
                  <a:pt x="1" y="379"/>
                </a:cubicBezTo>
                <a:cubicBezTo>
                  <a:pt x="1" y="599"/>
                  <a:pt x="158" y="788"/>
                  <a:pt x="379" y="788"/>
                </a:cubicBezTo>
                <a:cubicBezTo>
                  <a:pt x="599" y="788"/>
                  <a:pt x="789" y="599"/>
                  <a:pt x="789" y="379"/>
                </a:cubicBezTo>
                <a:cubicBezTo>
                  <a:pt x="789" y="190"/>
                  <a:pt x="599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046;p19">
            <a:extLst>
              <a:ext uri="{FF2B5EF4-FFF2-40B4-BE49-F238E27FC236}">
                <a16:creationId xmlns:a16="http://schemas.microsoft.com/office/drawing/2014/main" id="{F8BB46F4-A573-F236-4862-29281DA0A785}"/>
              </a:ext>
            </a:extLst>
          </p:cNvPr>
          <p:cNvSpPr/>
          <p:nvPr/>
        </p:nvSpPr>
        <p:spPr>
          <a:xfrm>
            <a:off x="8106736" y="3690474"/>
            <a:ext cx="1037123" cy="10379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9682AD98-ECB1-5C52-F294-4F0738E46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7916" y="3765854"/>
            <a:ext cx="795130" cy="79513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245216-52E7-E543-97A0-E4F0E23C8988}"/>
              </a:ext>
            </a:extLst>
          </p:cNvPr>
          <p:cNvCxnSpPr/>
          <p:nvPr/>
        </p:nvCxnSpPr>
        <p:spPr>
          <a:xfrm>
            <a:off x="836136" y="1259093"/>
            <a:ext cx="2136913" cy="79513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8016E4-16B3-2D39-54E3-484DE2DB7824}"/>
              </a:ext>
            </a:extLst>
          </p:cNvPr>
          <p:cNvCxnSpPr>
            <a:cxnSpLocks/>
          </p:cNvCxnSpPr>
          <p:nvPr/>
        </p:nvCxnSpPr>
        <p:spPr>
          <a:xfrm>
            <a:off x="4167741" y="1185776"/>
            <a:ext cx="2136913" cy="800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647EFF-326D-10AF-4BC2-41D900A1DB40}"/>
              </a:ext>
            </a:extLst>
          </p:cNvPr>
          <p:cNvCxnSpPr>
            <a:cxnSpLocks/>
          </p:cNvCxnSpPr>
          <p:nvPr/>
        </p:nvCxnSpPr>
        <p:spPr>
          <a:xfrm>
            <a:off x="788470" y="3667421"/>
            <a:ext cx="22721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488267"/>
      </p:ext>
    </p:extLst>
  </p:cSld>
  <p:clrMapOvr>
    <a:masterClrMapping/>
  </p:clrMapOvr>
</p:sld>
</file>

<file path=ppt/theme/theme1.xml><?xml version="1.0" encoding="utf-8"?>
<a:theme xmlns:a="http://schemas.openxmlformats.org/drawingml/2006/main" name="Green Building Infographics by Slidesgo">
  <a:themeElements>
    <a:clrScheme name="Simple Light">
      <a:dk1>
        <a:srgbClr val="000000"/>
      </a:dk1>
      <a:lt1>
        <a:srgbClr val="FFFFFF"/>
      </a:lt1>
      <a:dk2>
        <a:srgbClr val="E3E4E6"/>
      </a:dk2>
      <a:lt2>
        <a:srgbClr val="B8C0C9"/>
      </a:lt2>
      <a:accent1>
        <a:srgbClr val="259CEC"/>
      </a:accent1>
      <a:accent2>
        <a:srgbClr val="02629E"/>
      </a:accent2>
      <a:accent3>
        <a:srgbClr val="268E46"/>
      </a:accent3>
      <a:accent4>
        <a:srgbClr val="76AA45"/>
      </a:accent4>
      <a:accent5>
        <a:srgbClr val="A7DB6E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2044</TotalTime>
  <Words>769</Words>
  <Application>Microsoft Macintosh PowerPoint</Application>
  <PresentationFormat>On-screen Show (16:9)</PresentationFormat>
  <Paragraphs>215</Paragraphs>
  <Slides>26</Slides>
  <Notes>26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Fira Sans Condensed</vt:lpstr>
      <vt:lpstr>Cambria Math</vt:lpstr>
      <vt:lpstr>Arial</vt:lpstr>
      <vt:lpstr>Wingdings</vt:lpstr>
      <vt:lpstr>Roboto</vt:lpstr>
      <vt:lpstr>Fira Sans</vt:lpstr>
      <vt:lpstr>Green Building Infographics by Slidesgo</vt:lpstr>
      <vt:lpstr>Predicting Building’s EUI</vt:lpstr>
      <vt:lpstr>What is EUI?</vt:lpstr>
      <vt:lpstr>Problem Statement</vt:lpstr>
      <vt:lpstr>Value Proposition</vt:lpstr>
      <vt:lpstr>Dataset (taken from Kaggle)</vt:lpstr>
      <vt:lpstr>EDA (Exploratory Data Analysis) – Key Findings</vt:lpstr>
      <vt:lpstr>Buildings in certain States perform better</vt:lpstr>
      <vt:lpstr>Buildings reside in different climates</vt:lpstr>
      <vt:lpstr>Cold weather have a greater effect on EUI than Warm weather</vt:lpstr>
      <vt:lpstr>Cold weather have a greater effect on EUI than Warm weather</vt:lpstr>
      <vt:lpstr>Age is a weak factor</vt:lpstr>
      <vt:lpstr>Energy Star Rating is a big factor</vt:lpstr>
      <vt:lpstr>Commercial Buildings score better than Residential Buildings</vt:lpstr>
      <vt:lpstr>Type of facilities is important</vt:lpstr>
      <vt:lpstr>Type of facilities is important</vt:lpstr>
      <vt:lpstr>Transforming Data</vt:lpstr>
      <vt:lpstr>Model Workflow</vt:lpstr>
      <vt:lpstr>Model Findings</vt:lpstr>
      <vt:lpstr>Model Findings</vt:lpstr>
      <vt:lpstr>Model Findings</vt:lpstr>
      <vt:lpstr>Conclusion</vt:lpstr>
      <vt:lpstr>Future work</vt:lpstr>
      <vt:lpstr>Thank you!</vt:lpstr>
      <vt:lpstr>Appendix: Non-temperature </vt:lpstr>
      <vt:lpstr>Appendix: Temperature </vt:lpstr>
      <vt:lpstr>Appendix: Baseline Scores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Building’s EUI</dc:title>
  <cp:lastModifiedBy>Kevin Chew</cp:lastModifiedBy>
  <cp:revision>15</cp:revision>
  <dcterms:modified xsi:type="dcterms:W3CDTF">2022-06-03T22:13:37Z</dcterms:modified>
</cp:coreProperties>
</file>